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8" r:id="rId2"/>
    <p:sldId id="256" r:id="rId3"/>
    <p:sldId id="257" r:id="rId4"/>
    <p:sldId id="258" r:id="rId5"/>
    <p:sldId id="259" r:id="rId6"/>
    <p:sldId id="260" r:id="rId7"/>
    <p:sldId id="261" r:id="rId8"/>
    <p:sldId id="262" r:id="rId9"/>
    <p:sldId id="263" r:id="rId10"/>
    <p:sldId id="265" r:id="rId11"/>
    <p:sldId id="264" r:id="rId12"/>
    <p:sldId id="266" r:id="rId13"/>
    <p:sldId id="276" r:id="rId14"/>
    <p:sldId id="277" r:id="rId15"/>
    <p:sldId id="278" r:id="rId16"/>
    <p:sldId id="280" r:id="rId17"/>
    <p:sldId id="269" r:id="rId18"/>
    <p:sldId id="270" r:id="rId19"/>
    <p:sldId id="273" r:id="rId20"/>
    <p:sldId id="271" r:id="rId21"/>
    <p:sldId id="283" r:id="rId22"/>
    <p:sldId id="274" r:id="rId23"/>
    <p:sldId id="275" r:id="rId24"/>
    <p:sldId id="281" r:id="rId25"/>
    <p:sldId id="285" r:id="rId26"/>
    <p:sldId id="286" r:id="rId27"/>
    <p:sldId id="284" r:id="rId28"/>
    <p:sldId id="282" r:id="rId29"/>
    <p:sldId id="267"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AC530"/>
    <a:srgbClr val="E8922C"/>
    <a:srgbClr val="D86C2E"/>
    <a:srgbClr val="D3662A"/>
    <a:srgbClr val="FAE81F"/>
    <a:srgbClr val="1A191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7" d="100"/>
          <a:sy n="107" d="100"/>
        </p:scale>
        <p:origin x="714"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39FAE43-9DA7-40C8-92E2-EA9C1155E55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xmlns="" id="{FFFFC712-28AC-4B16-A7DA-E3A5FD514B9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xmlns="" id="{551DA0AD-0C79-455D-9AFD-531F35A0CB12}"/>
              </a:ext>
            </a:extLst>
          </p:cNvPr>
          <p:cNvSpPr>
            <a:spLocks noGrp="1"/>
          </p:cNvSpPr>
          <p:nvPr>
            <p:ph type="dt" sz="half" idx="10"/>
          </p:nvPr>
        </p:nvSpPr>
        <p:spPr/>
        <p:txBody>
          <a:bodyPr/>
          <a:lstStyle/>
          <a:p>
            <a:fld id="{F42E21BA-58BF-4765-BCEA-CE247C1F193F}" type="datetimeFigureOut">
              <a:rPr lang="en-US" smtClean="0"/>
              <a:t>10/23/2019</a:t>
            </a:fld>
            <a:endParaRPr lang="en-US"/>
          </a:p>
        </p:txBody>
      </p:sp>
      <p:sp>
        <p:nvSpPr>
          <p:cNvPr id="5" name="Footer Placeholder 4">
            <a:extLst>
              <a:ext uri="{FF2B5EF4-FFF2-40B4-BE49-F238E27FC236}">
                <a16:creationId xmlns:a16="http://schemas.microsoft.com/office/drawing/2014/main" xmlns="" id="{618E96E6-DB1A-4B4A-B6DE-8CEF32C7A29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965A4CE2-187F-4A12-B543-E67CBD052123}"/>
              </a:ext>
            </a:extLst>
          </p:cNvPr>
          <p:cNvSpPr>
            <a:spLocks noGrp="1"/>
          </p:cNvSpPr>
          <p:nvPr>
            <p:ph type="sldNum" sz="quarter" idx="12"/>
          </p:nvPr>
        </p:nvSpPr>
        <p:spPr/>
        <p:txBody>
          <a:bodyPr/>
          <a:lstStyle/>
          <a:p>
            <a:fld id="{9E556728-0BF7-48FA-9F42-D9D7851CC6F0}" type="slidenum">
              <a:rPr lang="en-US" smtClean="0"/>
              <a:t>‹#›</a:t>
            </a:fld>
            <a:endParaRPr lang="en-US"/>
          </a:p>
        </p:txBody>
      </p:sp>
    </p:spTree>
    <p:extLst>
      <p:ext uri="{BB962C8B-B14F-4D97-AF65-F5344CB8AC3E}">
        <p14:creationId xmlns:p14="http://schemas.microsoft.com/office/powerpoint/2010/main" val="31112834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93B90E8-3945-477C-829B-20123E200C7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xmlns="" id="{61B74FA8-009A-4E99-9408-235F4B2BFDB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F0A14EE7-E7B0-46B8-81C2-CEF37C8A7672}"/>
              </a:ext>
            </a:extLst>
          </p:cNvPr>
          <p:cNvSpPr>
            <a:spLocks noGrp="1"/>
          </p:cNvSpPr>
          <p:nvPr>
            <p:ph type="dt" sz="half" idx="10"/>
          </p:nvPr>
        </p:nvSpPr>
        <p:spPr/>
        <p:txBody>
          <a:bodyPr/>
          <a:lstStyle/>
          <a:p>
            <a:fld id="{F42E21BA-58BF-4765-BCEA-CE247C1F193F}" type="datetimeFigureOut">
              <a:rPr lang="en-US" smtClean="0"/>
              <a:t>10/23/2019</a:t>
            </a:fld>
            <a:endParaRPr lang="en-US"/>
          </a:p>
        </p:txBody>
      </p:sp>
      <p:sp>
        <p:nvSpPr>
          <p:cNvPr id="5" name="Footer Placeholder 4">
            <a:extLst>
              <a:ext uri="{FF2B5EF4-FFF2-40B4-BE49-F238E27FC236}">
                <a16:creationId xmlns:a16="http://schemas.microsoft.com/office/drawing/2014/main" xmlns="" id="{B5AACF56-296E-4C97-93FF-37995C65FAE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1F70471F-C5AD-4828-B165-4F708F25331B}"/>
              </a:ext>
            </a:extLst>
          </p:cNvPr>
          <p:cNvSpPr>
            <a:spLocks noGrp="1"/>
          </p:cNvSpPr>
          <p:nvPr>
            <p:ph type="sldNum" sz="quarter" idx="12"/>
          </p:nvPr>
        </p:nvSpPr>
        <p:spPr/>
        <p:txBody>
          <a:bodyPr/>
          <a:lstStyle/>
          <a:p>
            <a:fld id="{9E556728-0BF7-48FA-9F42-D9D7851CC6F0}" type="slidenum">
              <a:rPr lang="en-US" smtClean="0"/>
              <a:t>‹#›</a:t>
            </a:fld>
            <a:endParaRPr lang="en-US"/>
          </a:p>
        </p:txBody>
      </p:sp>
    </p:spTree>
    <p:extLst>
      <p:ext uri="{BB962C8B-B14F-4D97-AF65-F5344CB8AC3E}">
        <p14:creationId xmlns:p14="http://schemas.microsoft.com/office/powerpoint/2010/main" val="19920412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47165A8D-CB39-4BA4-A4A6-FA3B52CDC39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xmlns="" id="{784BC708-7FDE-4C22-AF1A-2FE8B086ACB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7B456F10-1C53-48BE-844F-5A6F75502E4A}"/>
              </a:ext>
            </a:extLst>
          </p:cNvPr>
          <p:cNvSpPr>
            <a:spLocks noGrp="1"/>
          </p:cNvSpPr>
          <p:nvPr>
            <p:ph type="dt" sz="half" idx="10"/>
          </p:nvPr>
        </p:nvSpPr>
        <p:spPr/>
        <p:txBody>
          <a:bodyPr/>
          <a:lstStyle/>
          <a:p>
            <a:fld id="{F42E21BA-58BF-4765-BCEA-CE247C1F193F}" type="datetimeFigureOut">
              <a:rPr lang="en-US" smtClean="0"/>
              <a:t>10/23/2019</a:t>
            </a:fld>
            <a:endParaRPr lang="en-US"/>
          </a:p>
        </p:txBody>
      </p:sp>
      <p:sp>
        <p:nvSpPr>
          <p:cNvPr id="5" name="Footer Placeholder 4">
            <a:extLst>
              <a:ext uri="{FF2B5EF4-FFF2-40B4-BE49-F238E27FC236}">
                <a16:creationId xmlns:a16="http://schemas.microsoft.com/office/drawing/2014/main" xmlns="" id="{6308994B-0AB0-443D-B88A-804A7B77975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6B6EC769-1DB7-44C8-B05B-540F8E45AF80}"/>
              </a:ext>
            </a:extLst>
          </p:cNvPr>
          <p:cNvSpPr>
            <a:spLocks noGrp="1"/>
          </p:cNvSpPr>
          <p:nvPr>
            <p:ph type="sldNum" sz="quarter" idx="12"/>
          </p:nvPr>
        </p:nvSpPr>
        <p:spPr/>
        <p:txBody>
          <a:bodyPr/>
          <a:lstStyle/>
          <a:p>
            <a:fld id="{9E556728-0BF7-48FA-9F42-D9D7851CC6F0}" type="slidenum">
              <a:rPr lang="en-US" smtClean="0"/>
              <a:t>‹#›</a:t>
            </a:fld>
            <a:endParaRPr lang="en-US"/>
          </a:p>
        </p:txBody>
      </p:sp>
    </p:spTree>
    <p:extLst>
      <p:ext uri="{BB962C8B-B14F-4D97-AF65-F5344CB8AC3E}">
        <p14:creationId xmlns:p14="http://schemas.microsoft.com/office/powerpoint/2010/main" val="4123713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02741D9-609D-49F5-B576-7D0BD6E2913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0B56D381-25D8-430A-81C1-9AF7807E88D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3BAAE70C-918C-4106-B9F5-0009C4C26B47}"/>
              </a:ext>
            </a:extLst>
          </p:cNvPr>
          <p:cNvSpPr>
            <a:spLocks noGrp="1"/>
          </p:cNvSpPr>
          <p:nvPr>
            <p:ph type="dt" sz="half" idx="10"/>
          </p:nvPr>
        </p:nvSpPr>
        <p:spPr/>
        <p:txBody>
          <a:bodyPr/>
          <a:lstStyle/>
          <a:p>
            <a:fld id="{F42E21BA-58BF-4765-BCEA-CE247C1F193F}" type="datetimeFigureOut">
              <a:rPr lang="en-US" smtClean="0"/>
              <a:t>10/23/2019</a:t>
            </a:fld>
            <a:endParaRPr lang="en-US"/>
          </a:p>
        </p:txBody>
      </p:sp>
      <p:sp>
        <p:nvSpPr>
          <p:cNvPr id="5" name="Footer Placeholder 4">
            <a:extLst>
              <a:ext uri="{FF2B5EF4-FFF2-40B4-BE49-F238E27FC236}">
                <a16:creationId xmlns:a16="http://schemas.microsoft.com/office/drawing/2014/main" xmlns="" id="{4061AE00-FD40-428A-9C5C-65963A50552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F8F17E8B-A4EF-4833-9DCC-AD937BF5D7EB}"/>
              </a:ext>
            </a:extLst>
          </p:cNvPr>
          <p:cNvSpPr>
            <a:spLocks noGrp="1"/>
          </p:cNvSpPr>
          <p:nvPr>
            <p:ph type="sldNum" sz="quarter" idx="12"/>
          </p:nvPr>
        </p:nvSpPr>
        <p:spPr/>
        <p:txBody>
          <a:bodyPr/>
          <a:lstStyle/>
          <a:p>
            <a:fld id="{9E556728-0BF7-48FA-9F42-D9D7851CC6F0}" type="slidenum">
              <a:rPr lang="en-US" smtClean="0"/>
              <a:t>‹#›</a:t>
            </a:fld>
            <a:endParaRPr lang="en-US"/>
          </a:p>
        </p:txBody>
      </p:sp>
    </p:spTree>
    <p:extLst>
      <p:ext uri="{BB962C8B-B14F-4D97-AF65-F5344CB8AC3E}">
        <p14:creationId xmlns:p14="http://schemas.microsoft.com/office/powerpoint/2010/main" val="6126009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943F562-8179-4009-9A20-C6ACF93BF3C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xmlns="" id="{ADC747C1-3266-43E8-8ECC-DA76C067AA3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xmlns="" id="{063A546F-0DD5-4016-AE6F-523618276A16}"/>
              </a:ext>
            </a:extLst>
          </p:cNvPr>
          <p:cNvSpPr>
            <a:spLocks noGrp="1"/>
          </p:cNvSpPr>
          <p:nvPr>
            <p:ph type="dt" sz="half" idx="10"/>
          </p:nvPr>
        </p:nvSpPr>
        <p:spPr/>
        <p:txBody>
          <a:bodyPr/>
          <a:lstStyle/>
          <a:p>
            <a:fld id="{F42E21BA-58BF-4765-BCEA-CE247C1F193F}" type="datetimeFigureOut">
              <a:rPr lang="en-US" smtClean="0"/>
              <a:t>10/23/2019</a:t>
            </a:fld>
            <a:endParaRPr lang="en-US"/>
          </a:p>
        </p:txBody>
      </p:sp>
      <p:sp>
        <p:nvSpPr>
          <p:cNvPr id="5" name="Footer Placeholder 4">
            <a:extLst>
              <a:ext uri="{FF2B5EF4-FFF2-40B4-BE49-F238E27FC236}">
                <a16:creationId xmlns:a16="http://schemas.microsoft.com/office/drawing/2014/main" xmlns="" id="{B8408C97-8BA3-4B97-A65F-F3E82212EFA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734079BA-09DE-4580-9632-A95BF5D5A4DE}"/>
              </a:ext>
            </a:extLst>
          </p:cNvPr>
          <p:cNvSpPr>
            <a:spLocks noGrp="1"/>
          </p:cNvSpPr>
          <p:nvPr>
            <p:ph type="sldNum" sz="quarter" idx="12"/>
          </p:nvPr>
        </p:nvSpPr>
        <p:spPr/>
        <p:txBody>
          <a:bodyPr/>
          <a:lstStyle/>
          <a:p>
            <a:fld id="{9E556728-0BF7-48FA-9F42-D9D7851CC6F0}" type="slidenum">
              <a:rPr lang="en-US" smtClean="0"/>
              <a:t>‹#›</a:t>
            </a:fld>
            <a:endParaRPr lang="en-US"/>
          </a:p>
        </p:txBody>
      </p:sp>
    </p:spTree>
    <p:extLst>
      <p:ext uri="{BB962C8B-B14F-4D97-AF65-F5344CB8AC3E}">
        <p14:creationId xmlns:p14="http://schemas.microsoft.com/office/powerpoint/2010/main" val="26641612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F5EE1DA-1A5A-4E8F-BE04-430CD3A5FC5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9BF9C071-89C3-45AE-A95B-00DEBF58B81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xmlns="" id="{9EE22680-5EA8-4A73-980A-BFEDD1ABD7F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xmlns="" id="{7023EAD9-A313-4410-9A40-BD3780D9327A}"/>
              </a:ext>
            </a:extLst>
          </p:cNvPr>
          <p:cNvSpPr>
            <a:spLocks noGrp="1"/>
          </p:cNvSpPr>
          <p:nvPr>
            <p:ph type="dt" sz="half" idx="10"/>
          </p:nvPr>
        </p:nvSpPr>
        <p:spPr/>
        <p:txBody>
          <a:bodyPr/>
          <a:lstStyle/>
          <a:p>
            <a:fld id="{F42E21BA-58BF-4765-BCEA-CE247C1F193F}" type="datetimeFigureOut">
              <a:rPr lang="en-US" smtClean="0"/>
              <a:t>10/23/2019</a:t>
            </a:fld>
            <a:endParaRPr lang="en-US"/>
          </a:p>
        </p:txBody>
      </p:sp>
      <p:sp>
        <p:nvSpPr>
          <p:cNvPr id="6" name="Footer Placeholder 5">
            <a:extLst>
              <a:ext uri="{FF2B5EF4-FFF2-40B4-BE49-F238E27FC236}">
                <a16:creationId xmlns:a16="http://schemas.microsoft.com/office/drawing/2014/main" xmlns="" id="{39533517-4AFE-4A56-8B8C-7C08423199E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9E3CA110-9A4F-4AB6-873A-593C9F611846}"/>
              </a:ext>
            </a:extLst>
          </p:cNvPr>
          <p:cNvSpPr>
            <a:spLocks noGrp="1"/>
          </p:cNvSpPr>
          <p:nvPr>
            <p:ph type="sldNum" sz="quarter" idx="12"/>
          </p:nvPr>
        </p:nvSpPr>
        <p:spPr/>
        <p:txBody>
          <a:bodyPr/>
          <a:lstStyle/>
          <a:p>
            <a:fld id="{9E556728-0BF7-48FA-9F42-D9D7851CC6F0}" type="slidenum">
              <a:rPr lang="en-US" smtClean="0"/>
              <a:t>‹#›</a:t>
            </a:fld>
            <a:endParaRPr lang="en-US"/>
          </a:p>
        </p:txBody>
      </p:sp>
    </p:spTree>
    <p:extLst>
      <p:ext uri="{BB962C8B-B14F-4D97-AF65-F5344CB8AC3E}">
        <p14:creationId xmlns:p14="http://schemas.microsoft.com/office/powerpoint/2010/main" val="13740389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27C06F8-36C8-456F-AB52-33BA78E2B5D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xmlns="" id="{13AA9C39-AF74-464B-9BCE-53DACAE38E2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xmlns="" id="{37E882D3-1907-46B5-99EA-884895969BA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xmlns="" id="{5612540E-1803-4C63-A989-C8B40DECED7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xmlns="" id="{1A503AD8-8869-4556-895C-2060D151316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xmlns="" id="{E3208136-1A61-4CB5-834F-FFB26548009A}"/>
              </a:ext>
            </a:extLst>
          </p:cNvPr>
          <p:cNvSpPr>
            <a:spLocks noGrp="1"/>
          </p:cNvSpPr>
          <p:nvPr>
            <p:ph type="dt" sz="half" idx="10"/>
          </p:nvPr>
        </p:nvSpPr>
        <p:spPr/>
        <p:txBody>
          <a:bodyPr/>
          <a:lstStyle/>
          <a:p>
            <a:fld id="{F42E21BA-58BF-4765-BCEA-CE247C1F193F}" type="datetimeFigureOut">
              <a:rPr lang="en-US" smtClean="0"/>
              <a:t>10/23/2019</a:t>
            </a:fld>
            <a:endParaRPr lang="en-US"/>
          </a:p>
        </p:txBody>
      </p:sp>
      <p:sp>
        <p:nvSpPr>
          <p:cNvPr id="8" name="Footer Placeholder 7">
            <a:extLst>
              <a:ext uri="{FF2B5EF4-FFF2-40B4-BE49-F238E27FC236}">
                <a16:creationId xmlns:a16="http://schemas.microsoft.com/office/drawing/2014/main" xmlns="" id="{2D5503DF-A67A-48D8-8DA9-174218A0443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xmlns="" id="{734AA7CF-932E-452D-A0AC-D5BED1A34B8E}"/>
              </a:ext>
            </a:extLst>
          </p:cNvPr>
          <p:cNvSpPr>
            <a:spLocks noGrp="1"/>
          </p:cNvSpPr>
          <p:nvPr>
            <p:ph type="sldNum" sz="quarter" idx="12"/>
          </p:nvPr>
        </p:nvSpPr>
        <p:spPr/>
        <p:txBody>
          <a:bodyPr/>
          <a:lstStyle/>
          <a:p>
            <a:fld id="{9E556728-0BF7-48FA-9F42-D9D7851CC6F0}" type="slidenum">
              <a:rPr lang="en-US" smtClean="0"/>
              <a:t>‹#›</a:t>
            </a:fld>
            <a:endParaRPr lang="en-US"/>
          </a:p>
        </p:txBody>
      </p:sp>
    </p:spTree>
    <p:extLst>
      <p:ext uri="{BB962C8B-B14F-4D97-AF65-F5344CB8AC3E}">
        <p14:creationId xmlns:p14="http://schemas.microsoft.com/office/powerpoint/2010/main" val="23075347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816F5F1-63FB-4147-98AC-CE2E7448009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xmlns="" id="{9B4225C1-5F01-48B4-A421-D8D7BC2D1DEF}"/>
              </a:ext>
            </a:extLst>
          </p:cNvPr>
          <p:cNvSpPr>
            <a:spLocks noGrp="1"/>
          </p:cNvSpPr>
          <p:nvPr>
            <p:ph type="dt" sz="half" idx="10"/>
          </p:nvPr>
        </p:nvSpPr>
        <p:spPr/>
        <p:txBody>
          <a:bodyPr/>
          <a:lstStyle/>
          <a:p>
            <a:fld id="{F42E21BA-58BF-4765-BCEA-CE247C1F193F}" type="datetimeFigureOut">
              <a:rPr lang="en-US" smtClean="0"/>
              <a:t>10/23/2019</a:t>
            </a:fld>
            <a:endParaRPr lang="en-US"/>
          </a:p>
        </p:txBody>
      </p:sp>
      <p:sp>
        <p:nvSpPr>
          <p:cNvPr id="4" name="Footer Placeholder 3">
            <a:extLst>
              <a:ext uri="{FF2B5EF4-FFF2-40B4-BE49-F238E27FC236}">
                <a16:creationId xmlns:a16="http://schemas.microsoft.com/office/drawing/2014/main" xmlns="" id="{E3C97E8A-3A4A-41A1-9CDE-8E030AE78C5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xmlns="" id="{314C6F05-1A97-4ECF-83E4-B10BD0A204A4}"/>
              </a:ext>
            </a:extLst>
          </p:cNvPr>
          <p:cNvSpPr>
            <a:spLocks noGrp="1"/>
          </p:cNvSpPr>
          <p:nvPr>
            <p:ph type="sldNum" sz="quarter" idx="12"/>
          </p:nvPr>
        </p:nvSpPr>
        <p:spPr/>
        <p:txBody>
          <a:bodyPr/>
          <a:lstStyle/>
          <a:p>
            <a:fld id="{9E556728-0BF7-48FA-9F42-D9D7851CC6F0}" type="slidenum">
              <a:rPr lang="en-US" smtClean="0"/>
              <a:t>‹#›</a:t>
            </a:fld>
            <a:endParaRPr lang="en-US"/>
          </a:p>
        </p:txBody>
      </p:sp>
    </p:spTree>
    <p:extLst>
      <p:ext uri="{BB962C8B-B14F-4D97-AF65-F5344CB8AC3E}">
        <p14:creationId xmlns:p14="http://schemas.microsoft.com/office/powerpoint/2010/main" val="23475921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C9E97850-E767-4907-8344-69B664C7CC64}"/>
              </a:ext>
            </a:extLst>
          </p:cNvPr>
          <p:cNvSpPr>
            <a:spLocks noGrp="1"/>
          </p:cNvSpPr>
          <p:nvPr>
            <p:ph type="dt" sz="half" idx="10"/>
          </p:nvPr>
        </p:nvSpPr>
        <p:spPr/>
        <p:txBody>
          <a:bodyPr/>
          <a:lstStyle/>
          <a:p>
            <a:fld id="{F42E21BA-58BF-4765-BCEA-CE247C1F193F}" type="datetimeFigureOut">
              <a:rPr lang="en-US" smtClean="0"/>
              <a:t>10/23/2019</a:t>
            </a:fld>
            <a:endParaRPr lang="en-US"/>
          </a:p>
        </p:txBody>
      </p:sp>
      <p:sp>
        <p:nvSpPr>
          <p:cNvPr id="3" name="Footer Placeholder 2">
            <a:extLst>
              <a:ext uri="{FF2B5EF4-FFF2-40B4-BE49-F238E27FC236}">
                <a16:creationId xmlns:a16="http://schemas.microsoft.com/office/drawing/2014/main" xmlns="" id="{32F8DFCC-1B64-43FB-A4B0-2E50136002E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xmlns="" id="{E0F1F809-6AF0-43C2-A473-2E2CEDF71EAE}"/>
              </a:ext>
            </a:extLst>
          </p:cNvPr>
          <p:cNvSpPr>
            <a:spLocks noGrp="1"/>
          </p:cNvSpPr>
          <p:nvPr>
            <p:ph type="sldNum" sz="quarter" idx="12"/>
          </p:nvPr>
        </p:nvSpPr>
        <p:spPr/>
        <p:txBody>
          <a:bodyPr/>
          <a:lstStyle/>
          <a:p>
            <a:fld id="{9E556728-0BF7-48FA-9F42-D9D7851CC6F0}" type="slidenum">
              <a:rPr lang="en-US" smtClean="0"/>
              <a:t>‹#›</a:t>
            </a:fld>
            <a:endParaRPr lang="en-US"/>
          </a:p>
        </p:txBody>
      </p:sp>
    </p:spTree>
    <p:extLst>
      <p:ext uri="{BB962C8B-B14F-4D97-AF65-F5344CB8AC3E}">
        <p14:creationId xmlns:p14="http://schemas.microsoft.com/office/powerpoint/2010/main" val="19131001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4D6B8C8-37BC-4845-B7B4-CDD7DB9218F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xmlns="" id="{C967447E-1628-4201-81D1-C3847AA8A40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xmlns="" id="{BA3F5763-8EFB-4D2A-9F9C-5A4D2ABB281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4BB94275-25A4-4FDD-8B0B-CDC6FFD72093}"/>
              </a:ext>
            </a:extLst>
          </p:cNvPr>
          <p:cNvSpPr>
            <a:spLocks noGrp="1"/>
          </p:cNvSpPr>
          <p:nvPr>
            <p:ph type="dt" sz="half" idx="10"/>
          </p:nvPr>
        </p:nvSpPr>
        <p:spPr/>
        <p:txBody>
          <a:bodyPr/>
          <a:lstStyle/>
          <a:p>
            <a:fld id="{F42E21BA-58BF-4765-BCEA-CE247C1F193F}" type="datetimeFigureOut">
              <a:rPr lang="en-US" smtClean="0"/>
              <a:t>10/23/2019</a:t>
            </a:fld>
            <a:endParaRPr lang="en-US"/>
          </a:p>
        </p:txBody>
      </p:sp>
      <p:sp>
        <p:nvSpPr>
          <p:cNvPr id="6" name="Footer Placeholder 5">
            <a:extLst>
              <a:ext uri="{FF2B5EF4-FFF2-40B4-BE49-F238E27FC236}">
                <a16:creationId xmlns:a16="http://schemas.microsoft.com/office/drawing/2014/main" xmlns="" id="{80F3D922-1B5E-4F60-8944-FD01D4C9357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8C6FC24C-3E55-44A7-A6FB-B209BAD906D4}"/>
              </a:ext>
            </a:extLst>
          </p:cNvPr>
          <p:cNvSpPr>
            <a:spLocks noGrp="1"/>
          </p:cNvSpPr>
          <p:nvPr>
            <p:ph type="sldNum" sz="quarter" idx="12"/>
          </p:nvPr>
        </p:nvSpPr>
        <p:spPr/>
        <p:txBody>
          <a:bodyPr/>
          <a:lstStyle/>
          <a:p>
            <a:fld id="{9E556728-0BF7-48FA-9F42-D9D7851CC6F0}" type="slidenum">
              <a:rPr lang="en-US" smtClean="0"/>
              <a:t>‹#›</a:t>
            </a:fld>
            <a:endParaRPr lang="en-US"/>
          </a:p>
        </p:txBody>
      </p:sp>
    </p:spTree>
    <p:extLst>
      <p:ext uri="{BB962C8B-B14F-4D97-AF65-F5344CB8AC3E}">
        <p14:creationId xmlns:p14="http://schemas.microsoft.com/office/powerpoint/2010/main" val="14114987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D9BA065-F9FF-4CB2-881C-78A8ACF7488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xmlns="" id="{3D5A1505-B30F-45A6-A13D-A4A809B862E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xmlns="" id="{9279CCE6-7A63-4270-B95E-E276394EA36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7E0436D2-86B9-4F81-AB18-FDCDFECF3DB8}"/>
              </a:ext>
            </a:extLst>
          </p:cNvPr>
          <p:cNvSpPr>
            <a:spLocks noGrp="1"/>
          </p:cNvSpPr>
          <p:nvPr>
            <p:ph type="dt" sz="half" idx="10"/>
          </p:nvPr>
        </p:nvSpPr>
        <p:spPr/>
        <p:txBody>
          <a:bodyPr/>
          <a:lstStyle/>
          <a:p>
            <a:fld id="{F42E21BA-58BF-4765-BCEA-CE247C1F193F}" type="datetimeFigureOut">
              <a:rPr lang="en-US" smtClean="0"/>
              <a:t>10/23/2019</a:t>
            </a:fld>
            <a:endParaRPr lang="en-US"/>
          </a:p>
        </p:txBody>
      </p:sp>
      <p:sp>
        <p:nvSpPr>
          <p:cNvPr id="6" name="Footer Placeholder 5">
            <a:extLst>
              <a:ext uri="{FF2B5EF4-FFF2-40B4-BE49-F238E27FC236}">
                <a16:creationId xmlns:a16="http://schemas.microsoft.com/office/drawing/2014/main" xmlns="" id="{8BBEC5AA-D838-4D83-8DC2-28978A1538B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79E9BCC5-5D5E-4264-9050-D9E28A41A2BD}"/>
              </a:ext>
            </a:extLst>
          </p:cNvPr>
          <p:cNvSpPr>
            <a:spLocks noGrp="1"/>
          </p:cNvSpPr>
          <p:nvPr>
            <p:ph type="sldNum" sz="quarter" idx="12"/>
          </p:nvPr>
        </p:nvSpPr>
        <p:spPr/>
        <p:txBody>
          <a:bodyPr/>
          <a:lstStyle/>
          <a:p>
            <a:fld id="{9E556728-0BF7-48FA-9F42-D9D7851CC6F0}" type="slidenum">
              <a:rPr lang="en-US" smtClean="0"/>
              <a:t>‹#›</a:t>
            </a:fld>
            <a:endParaRPr lang="en-US"/>
          </a:p>
        </p:txBody>
      </p:sp>
    </p:spTree>
    <p:extLst>
      <p:ext uri="{BB962C8B-B14F-4D97-AF65-F5344CB8AC3E}">
        <p14:creationId xmlns:p14="http://schemas.microsoft.com/office/powerpoint/2010/main" val="6197398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63456260-BA5B-455F-88B3-C3C3C8CD9E5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xmlns="" id="{C035D452-B219-4941-AA00-27FA670FF2D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3D84049D-6555-455E-959A-A0DA6EF952D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42E21BA-58BF-4765-BCEA-CE247C1F193F}" type="datetimeFigureOut">
              <a:rPr lang="en-US" smtClean="0"/>
              <a:t>10/23/2019</a:t>
            </a:fld>
            <a:endParaRPr lang="en-US"/>
          </a:p>
        </p:txBody>
      </p:sp>
      <p:sp>
        <p:nvSpPr>
          <p:cNvPr id="5" name="Footer Placeholder 4">
            <a:extLst>
              <a:ext uri="{FF2B5EF4-FFF2-40B4-BE49-F238E27FC236}">
                <a16:creationId xmlns:a16="http://schemas.microsoft.com/office/drawing/2014/main" xmlns="" id="{D391F00A-8E2D-43FD-876A-65CA822288D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xmlns="" id="{9B35588E-F1FD-4D3F-8A01-D755C7DA614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E556728-0BF7-48FA-9F42-D9D7851CC6F0}" type="slidenum">
              <a:rPr lang="en-US" smtClean="0"/>
              <a:t>‹#›</a:t>
            </a:fld>
            <a:endParaRPr lang="en-US"/>
          </a:p>
        </p:txBody>
      </p:sp>
    </p:spTree>
    <p:extLst>
      <p:ext uri="{BB962C8B-B14F-4D97-AF65-F5344CB8AC3E}">
        <p14:creationId xmlns:p14="http://schemas.microsoft.com/office/powerpoint/2010/main" val="33799132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9" Type="http://schemas.openxmlformats.org/officeDocument/2006/relationships/image" Target="../media/image12.PNG"/></Relationships>
</file>

<file path=ppt/slides/_rels/slide12.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s>
</file>

<file path=ppt/slides/_rels/slide13.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A1915"/>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xmlns="" id="{2939A8BA-52A6-45A3-A978-88E5354BD0E2}"/>
              </a:ext>
            </a:extLst>
          </p:cNvPr>
          <p:cNvSpPr txBox="1"/>
          <p:nvPr/>
        </p:nvSpPr>
        <p:spPr>
          <a:xfrm>
            <a:off x="633973" y="1610203"/>
            <a:ext cx="10924053" cy="2308324"/>
          </a:xfrm>
          <a:prstGeom prst="rect">
            <a:avLst/>
          </a:prstGeom>
          <a:noFill/>
        </p:spPr>
        <p:txBody>
          <a:bodyPr wrap="square" rtlCol="0">
            <a:spAutoFit/>
          </a:bodyPr>
          <a:lstStyle/>
          <a:p>
            <a:pPr algn="ctr"/>
            <a:r>
              <a:rPr lang="en-US" sz="4800" dirty="0">
                <a:solidFill>
                  <a:srgbClr val="FAC530"/>
                </a:solidFill>
                <a:latin typeface="Algerian" panose="04020705040A02060702" pitchFamily="82" charset="0"/>
              </a:rPr>
              <a:t>A Mixed-Methods Analysis of Virtual Sociology in World of Warcraft</a:t>
            </a:r>
            <a:endParaRPr lang="en-US" sz="4800" b="1" dirty="0">
              <a:solidFill>
                <a:srgbClr val="FAC530"/>
              </a:solidFill>
              <a:latin typeface="Algerian" panose="04020705040A02060702" pitchFamily="82" charset="0"/>
            </a:endParaRPr>
          </a:p>
        </p:txBody>
      </p:sp>
      <p:sp>
        <p:nvSpPr>
          <p:cNvPr id="2" name="Rectangle 1">
            <a:extLst>
              <a:ext uri="{FF2B5EF4-FFF2-40B4-BE49-F238E27FC236}">
                <a16:creationId xmlns:a16="http://schemas.microsoft.com/office/drawing/2014/main" xmlns="" id="{15D83714-6023-40F9-A3F1-F7E177C6DF4E}"/>
              </a:ext>
            </a:extLst>
          </p:cNvPr>
          <p:cNvSpPr/>
          <p:nvPr/>
        </p:nvSpPr>
        <p:spPr>
          <a:xfrm>
            <a:off x="3047999" y="4084888"/>
            <a:ext cx="6096000" cy="1015663"/>
          </a:xfrm>
          <a:prstGeom prst="rect">
            <a:avLst/>
          </a:prstGeom>
        </p:spPr>
        <p:txBody>
          <a:bodyPr>
            <a:spAutoFit/>
          </a:bodyPr>
          <a:lstStyle/>
          <a:p>
            <a:pPr algn="ctr"/>
            <a:r>
              <a:rPr lang="en-US" b="0" i="0" dirty="0">
                <a:solidFill>
                  <a:srgbClr val="6A737D"/>
                </a:solidFill>
                <a:effectLst/>
                <a:latin typeface="-apple-system"/>
              </a:rPr>
              <a:t>Senior design project in partial completion of Masters of Modeling and Simulation, University of Central Florida</a:t>
            </a:r>
          </a:p>
          <a:p>
            <a:pPr algn="ctr"/>
            <a:endParaRPr lang="en-US" sz="1200" b="0" i="0" dirty="0">
              <a:solidFill>
                <a:srgbClr val="6A737D"/>
              </a:solidFill>
              <a:effectLst/>
              <a:latin typeface="-apple-system"/>
            </a:endParaRPr>
          </a:p>
          <a:p>
            <a:pPr algn="ctr"/>
            <a:r>
              <a:rPr lang="en-US" sz="1200" b="0" i="0" dirty="0">
                <a:solidFill>
                  <a:srgbClr val="6A737D"/>
                </a:solidFill>
                <a:effectLst/>
                <a:latin typeface="-apple-system"/>
              </a:rPr>
              <a:t>Jordan </a:t>
            </a:r>
            <a:r>
              <a:rPr lang="en-US" sz="1200" b="0" i="0" dirty="0" err="1">
                <a:solidFill>
                  <a:srgbClr val="6A737D"/>
                </a:solidFill>
                <a:effectLst/>
                <a:latin typeface="-apple-system"/>
              </a:rPr>
              <a:t>Dauble</a:t>
            </a:r>
            <a:r>
              <a:rPr lang="en-US" sz="1200" b="0" i="0" dirty="0">
                <a:solidFill>
                  <a:srgbClr val="6A737D"/>
                </a:solidFill>
                <a:effectLst/>
                <a:latin typeface="-apple-system"/>
              </a:rPr>
              <a:t>, Simon </a:t>
            </a:r>
            <a:r>
              <a:rPr lang="en-US" sz="1200" b="0" i="0" dirty="0" err="1">
                <a:solidFill>
                  <a:srgbClr val="6A737D"/>
                </a:solidFill>
                <a:effectLst/>
                <a:latin typeface="-apple-system"/>
              </a:rPr>
              <a:t>Soschinski</a:t>
            </a:r>
            <a:r>
              <a:rPr lang="en-US" sz="1200" b="0" i="0" dirty="0">
                <a:solidFill>
                  <a:srgbClr val="6A737D"/>
                </a:solidFill>
                <a:effectLst/>
                <a:latin typeface="-apple-system"/>
              </a:rPr>
              <a:t>, Emmanuel Otero, Rhyse Bendell</a:t>
            </a:r>
            <a:endParaRPr lang="en-US" sz="1200" dirty="0"/>
          </a:p>
        </p:txBody>
      </p:sp>
    </p:spTree>
    <p:extLst>
      <p:ext uri="{BB962C8B-B14F-4D97-AF65-F5344CB8AC3E}">
        <p14:creationId xmlns:p14="http://schemas.microsoft.com/office/powerpoint/2010/main" val="32695581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A191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ED641B2-B3CE-4A3A-B05C-04B0D6DA9D7A}"/>
              </a:ext>
            </a:extLst>
          </p:cNvPr>
          <p:cNvSpPr>
            <a:spLocks noGrp="1"/>
          </p:cNvSpPr>
          <p:nvPr>
            <p:ph type="title"/>
          </p:nvPr>
        </p:nvSpPr>
        <p:spPr/>
        <p:txBody>
          <a:bodyPr/>
          <a:lstStyle/>
          <a:p>
            <a:r>
              <a:rPr lang="en-US" b="1" dirty="0">
                <a:solidFill>
                  <a:srgbClr val="FAC530"/>
                </a:solidFill>
                <a:latin typeface="Algerian" panose="04020705040A02060702" pitchFamily="82" charset="0"/>
              </a:rPr>
              <a:t>Factions of World of Warcraft</a:t>
            </a:r>
          </a:p>
        </p:txBody>
      </p:sp>
      <p:pic>
        <p:nvPicPr>
          <p:cNvPr id="7" name="Picture 6" descr="A close up of a sign&#10;&#10;Description automatically generated">
            <a:extLst>
              <a:ext uri="{FF2B5EF4-FFF2-40B4-BE49-F238E27FC236}">
                <a16:creationId xmlns:a16="http://schemas.microsoft.com/office/drawing/2014/main" xmlns="" id="{3DD21D8F-540F-4AB0-840D-528DE01094F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25828" y="1503119"/>
            <a:ext cx="3360853" cy="5167312"/>
          </a:xfrm>
          <a:prstGeom prst="rect">
            <a:avLst/>
          </a:prstGeom>
        </p:spPr>
      </p:pic>
      <p:pic>
        <p:nvPicPr>
          <p:cNvPr id="9" name="Picture 8" descr="A sign on the side of a building&#10;&#10;Description automatically generated">
            <a:extLst>
              <a:ext uri="{FF2B5EF4-FFF2-40B4-BE49-F238E27FC236}">
                <a16:creationId xmlns:a16="http://schemas.microsoft.com/office/drawing/2014/main" xmlns="" id="{828C2692-B9A3-497E-A6A5-9DB9499690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68027" y="1503119"/>
            <a:ext cx="3360854" cy="5167312"/>
          </a:xfrm>
          <a:prstGeom prst="rect">
            <a:avLst/>
          </a:prstGeom>
        </p:spPr>
      </p:pic>
    </p:spTree>
    <p:extLst>
      <p:ext uri="{BB962C8B-B14F-4D97-AF65-F5344CB8AC3E}">
        <p14:creationId xmlns:p14="http://schemas.microsoft.com/office/powerpoint/2010/main" val="21530564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1A191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ED641B2-B3CE-4A3A-B05C-04B0D6DA9D7A}"/>
              </a:ext>
            </a:extLst>
          </p:cNvPr>
          <p:cNvSpPr>
            <a:spLocks noGrp="1"/>
          </p:cNvSpPr>
          <p:nvPr>
            <p:ph type="title"/>
          </p:nvPr>
        </p:nvSpPr>
        <p:spPr/>
        <p:txBody>
          <a:bodyPr/>
          <a:lstStyle/>
          <a:p>
            <a:r>
              <a:rPr lang="en-US" b="1" dirty="0">
                <a:solidFill>
                  <a:srgbClr val="FAC530"/>
                </a:solidFill>
                <a:latin typeface="Algerian" panose="04020705040A02060702" pitchFamily="82" charset="0"/>
              </a:rPr>
              <a:t>Races of World of Warcraft</a:t>
            </a:r>
          </a:p>
        </p:txBody>
      </p:sp>
      <p:pic>
        <p:nvPicPr>
          <p:cNvPr id="5" name="Picture 4" descr="A picture containing dark, lit, laptop, light&#10;&#10;Description automatically generated">
            <a:extLst>
              <a:ext uri="{FF2B5EF4-FFF2-40B4-BE49-F238E27FC236}">
                <a16:creationId xmlns:a16="http://schemas.microsoft.com/office/drawing/2014/main" xmlns="" id="{65976F25-6308-41CB-82AD-7D244C3375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17358" y="1577801"/>
            <a:ext cx="1951410" cy="2384599"/>
          </a:xfrm>
          <a:prstGeom prst="rect">
            <a:avLst/>
          </a:prstGeom>
        </p:spPr>
      </p:pic>
      <p:pic>
        <p:nvPicPr>
          <p:cNvPr id="7" name="Picture 6" descr="A picture containing indoor, table, sitting, holding&#10;&#10;Description automatically generated">
            <a:extLst>
              <a:ext uri="{FF2B5EF4-FFF2-40B4-BE49-F238E27FC236}">
                <a16:creationId xmlns:a16="http://schemas.microsoft.com/office/drawing/2014/main" xmlns="" id="{817FC42E-9E7C-4581-A9AE-D969A165CF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65793" y="1577721"/>
            <a:ext cx="1975208" cy="2384599"/>
          </a:xfrm>
          <a:prstGeom prst="rect">
            <a:avLst/>
          </a:prstGeom>
        </p:spPr>
      </p:pic>
      <p:pic>
        <p:nvPicPr>
          <p:cNvPr id="9" name="Picture 8" descr="A picture containing table, dark, cake, wearing&#10;&#10;Description automatically generated">
            <a:extLst>
              <a:ext uri="{FF2B5EF4-FFF2-40B4-BE49-F238E27FC236}">
                <a16:creationId xmlns:a16="http://schemas.microsoft.com/office/drawing/2014/main" xmlns="" id="{B6E4A4AF-30CB-4A4A-A07C-38865BCEBE5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29758" y="1577721"/>
            <a:ext cx="1973318" cy="2384599"/>
          </a:xfrm>
          <a:prstGeom prst="rect">
            <a:avLst/>
          </a:prstGeom>
        </p:spPr>
      </p:pic>
      <p:pic>
        <p:nvPicPr>
          <p:cNvPr id="11" name="Picture 10" descr="A picture containing man, table, holding, baseball&#10;&#10;Description automatically generated">
            <a:extLst>
              <a:ext uri="{FF2B5EF4-FFF2-40B4-BE49-F238E27FC236}">
                <a16:creationId xmlns:a16="http://schemas.microsoft.com/office/drawing/2014/main" xmlns="" id="{308065FD-3919-4E22-B61C-9D66D28553D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859948" y="1577721"/>
            <a:ext cx="1882159" cy="2384599"/>
          </a:xfrm>
          <a:prstGeom prst="rect">
            <a:avLst/>
          </a:prstGeom>
        </p:spPr>
      </p:pic>
      <p:pic>
        <p:nvPicPr>
          <p:cNvPr id="13" name="Picture 12" descr="A person standing in a dark room&#10;&#10;Description automatically generated">
            <a:extLst>
              <a:ext uri="{FF2B5EF4-FFF2-40B4-BE49-F238E27FC236}">
                <a16:creationId xmlns:a16="http://schemas.microsoft.com/office/drawing/2014/main" xmlns="" id="{93968647-681C-4F02-B247-7729BE9BE8F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17358" y="4267642"/>
            <a:ext cx="1890530" cy="2384599"/>
          </a:xfrm>
          <a:prstGeom prst="rect">
            <a:avLst/>
          </a:prstGeom>
        </p:spPr>
      </p:pic>
      <p:pic>
        <p:nvPicPr>
          <p:cNvPr id="15" name="Picture 14" descr="A picture containing man, table, standing, room&#10;&#10;Description automatically generated">
            <a:extLst>
              <a:ext uri="{FF2B5EF4-FFF2-40B4-BE49-F238E27FC236}">
                <a16:creationId xmlns:a16="http://schemas.microsoft.com/office/drawing/2014/main" xmlns="" id="{D61BCD16-84A0-42AC-A11C-A5BD13F0211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165793" y="4218769"/>
            <a:ext cx="1889985" cy="2384599"/>
          </a:xfrm>
          <a:prstGeom prst="rect">
            <a:avLst/>
          </a:prstGeom>
        </p:spPr>
      </p:pic>
      <p:pic>
        <p:nvPicPr>
          <p:cNvPr id="17" name="Picture 16" descr="A picture containing table, sitting, lit, dark&#10;&#10;Description automatically generated">
            <a:extLst>
              <a:ext uri="{FF2B5EF4-FFF2-40B4-BE49-F238E27FC236}">
                <a16:creationId xmlns:a16="http://schemas.microsoft.com/office/drawing/2014/main" xmlns="" id="{15BCE637-B3B6-4D34-AC61-68DA34EE537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859948" y="4267642"/>
            <a:ext cx="2049537" cy="2384599"/>
          </a:xfrm>
          <a:prstGeom prst="rect">
            <a:avLst/>
          </a:prstGeom>
        </p:spPr>
      </p:pic>
      <p:pic>
        <p:nvPicPr>
          <p:cNvPr id="19" name="Picture 18" descr="A picture containing man, player, baseball, dark&#10;&#10;Description automatically generated">
            <a:extLst>
              <a:ext uri="{FF2B5EF4-FFF2-40B4-BE49-F238E27FC236}">
                <a16:creationId xmlns:a16="http://schemas.microsoft.com/office/drawing/2014/main" xmlns="" id="{5C58A77B-E191-4473-81BA-BC50C32116DD}"/>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429758" y="4267642"/>
            <a:ext cx="1944681" cy="2384599"/>
          </a:xfrm>
          <a:prstGeom prst="rect">
            <a:avLst/>
          </a:prstGeom>
        </p:spPr>
      </p:pic>
    </p:spTree>
    <p:extLst>
      <p:ext uri="{BB962C8B-B14F-4D97-AF65-F5344CB8AC3E}">
        <p14:creationId xmlns:p14="http://schemas.microsoft.com/office/powerpoint/2010/main" val="31274994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A191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ED641B2-B3CE-4A3A-B05C-04B0D6DA9D7A}"/>
              </a:ext>
            </a:extLst>
          </p:cNvPr>
          <p:cNvSpPr>
            <a:spLocks noGrp="1"/>
          </p:cNvSpPr>
          <p:nvPr>
            <p:ph type="title"/>
          </p:nvPr>
        </p:nvSpPr>
        <p:spPr/>
        <p:txBody>
          <a:bodyPr/>
          <a:lstStyle/>
          <a:p>
            <a:r>
              <a:rPr lang="en-US" b="1" dirty="0">
                <a:solidFill>
                  <a:srgbClr val="FAC530"/>
                </a:solidFill>
                <a:latin typeface="Algerian" panose="04020705040A02060702" pitchFamily="82" charset="0"/>
              </a:rPr>
              <a:t>Classes of World of Warcraft</a:t>
            </a:r>
          </a:p>
        </p:txBody>
      </p:sp>
      <p:pic>
        <p:nvPicPr>
          <p:cNvPr id="7" name="Picture 6" descr="A close up of a box&#10;&#10;Description automatically generated">
            <a:extLst>
              <a:ext uri="{FF2B5EF4-FFF2-40B4-BE49-F238E27FC236}">
                <a16:creationId xmlns:a16="http://schemas.microsoft.com/office/drawing/2014/main" xmlns="" id="{F9C85985-3B42-4E6D-8061-DE1B4004A6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9532" y="1847681"/>
            <a:ext cx="1562714" cy="1581319"/>
          </a:xfrm>
          <a:prstGeom prst="rect">
            <a:avLst/>
          </a:prstGeom>
        </p:spPr>
      </p:pic>
      <p:pic>
        <p:nvPicPr>
          <p:cNvPr id="9" name="Picture 8" descr="A picture containing computer, food&#10;&#10;Description automatically generated">
            <a:extLst>
              <a:ext uri="{FF2B5EF4-FFF2-40B4-BE49-F238E27FC236}">
                <a16:creationId xmlns:a16="http://schemas.microsoft.com/office/drawing/2014/main" xmlns="" id="{5B89BDF4-82B6-4E4D-B124-3C386E8925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17023" y="1826727"/>
            <a:ext cx="1562713" cy="1544327"/>
          </a:xfrm>
          <a:prstGeom prst="rect">
            <a:avLst/>
          </a:prstGeom>
        </p:spPr>
      </p:pic>
      <p:pic>
        <p:nvPicPr>
          <p:cNvPr id="11" name="Picture 10" descr="A picture containing sitting, table, food, computer&#10;&#10;Description automatically generated">
            <a:extLst>
              <a:ext uri="{FF2B5EF4-FFF2-40B4-BE49-F238E27FC236}">
                <a16:creationId xmlns:a16="http://schemas.microsoft.com/office/drawing/2014/main" xmlns="" id="{2CF8779E-F679-440A-9079-7A606880C4E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34805" y="1845333"/>
            <a:ext cx="1562713" cy="1562713"/>
          </a:xfrm>
          <a:prstGeom prst="rect">
            <a:avLst/>
          </a:prstGeom>
        </p:spPr>
      </p:pic>
      <p:pic>
        <p:nvPicPr>
          <p:cNvPr id="13" name="Picture 12" descr="A picture containing food&#10;&#10;Description automatically generated">
            <a:extLst>
              <a:ext uri="{FF2B5EF4-FFF2-40B4-BE49-F238E27FC236}">
                <a16:creationId xmlns:a16="http://schemas.microsoft.com/office/drawing/2014/main" xmlns="" id="{CF44B5EA-1097-44BE-A147-9AC335AA3DF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52587" y="1901144"/>
            <a:ext cx="1562713" cy="1506902"/>
          </a:xfrm>
          <a:prstGeom prst="rect">
            <a:avLst/>
          </a:prstGeom>
        </p:spPr>
      </p:pic>
      <p:pic>
        <p:nvPicPr>
          <p:cNvPr id="15" name="Picture 14">
            <a:extLst>
              <a:ext uri="{FF2B5EF4-FFF2-40B4-BE49-F238E27FC236}">
                <a16:creationId xmlns:a16="http://schemas.microsoft.com/office/drawing/2014/main" xmlns="" id="{81D4D5F2-3B93-4B11-A338-DABDB059B30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9532" y="4012010"/>
            <a:ext cx="1506021" cy="1581320"/>
          </a:xfrm>
          <a:prstGeom prst="rect">
            <a:avLst/>
          </a:prstGeom>
        </p:spPr>
      </p:pic>
      <p:pic>
        <p:nvPicPr>
          <p:cNvPr id="17" name="Picture 16" descr="A picture containing computer, mirror&#10;&#10;Description automatically generated">
            <a:extLst>
              <a:ext uri="{FF2B5EF4-FFF2-40B4-BE49-F238E27FC236}">
                <a16:creationId xmlns:a16="http://schemas.microsoft.com/office/drawing/2014/main" xmlns="" id="{07B3B324-9F76-4885-B83E-11BED5CB0F7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817023" y="3991056"/>
            <a:ext cx="1562713" cy="1601780"/>
          </a:xfrm>
          <a:prstGeom prst="rect">
            <a:avLst/>
          </a:prstGeom>
        </p:spPr>
      </p:pic>
      <p:pic>
        <p:nvPicPr>
          <p:cNvPr id="19" name="Picture 18" descr="A picture containing food, monitor&#10;&#10;Description automatically generated">
            <a:extLst>
              <a:ext uri="{FF2B5EF4-FFF2-40B4-BE49-F238E27FC236}">
                <a16:creationId xmlns:a16="http://schemas.microsoft.com/office/drawing/2014/main" xmlns="" id="{BE5014CD-83C2-4AC1-A370-1B951A10419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425535" y="3991056"/>
            <a:ext cx="1562712" cy="1602274"/>
          </a:xfrm>
          <a:prstGeom prst="rect">
            <a:avLst/>
          </a:prstGeom>
        </p:spPr>
      </p:pic>
      <p:pic>
        <p:nvPicPr>
          <p:cNvPr id="21" name="Picture 20" descr="A picture containing bag&#10;&#10;Description automatically generated">
            <a:extLst>
              <a:ext uri="{FF2B5EF4-FFF2-40B4-BE49-F238E27FC236}">
                <a16:creationId xmlns:a16="http://schemas.microsoft.com/office/drawing/2014/main" xmlns="" id="{B9F1D74C-3127-4C4F-9ECA-E962C1E6293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057492" y="3991056"/>
            <a:ext cx="1557808" cy="1577279"/>
          </a:xfrm>
          <a:prstGeom prst="rect">
            <a:avLst/>
          </a:prstGeom>
        </p:spPr>
      </p:pic>
      <p:pic>
        <p:nvPicPr>
          <p:cNvPr id="23" name="Picture 22" descr="A picture containing electronics, computer, mirror&#10;&#10;Description automatically generated">
            <a:extLst>
              <a:ext uri="{FF2B5EF4-FFF2-40B4-BE49-F238E27FC236}">
                <a16:creationId xmlns:a16="http://schemas.microsoft.com/office/drawing/2014/main" xmlns="" id="{D7959A62-E1E9-4E8A-9D9B-440BF37CE8E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049562" y="2836549"/>
            <a:ext cx="1621315" cy="1601780"/>
          </a:xfrm>
          <a:prstGeom prst="rect">
            <a:avLst/>
          </a:prstGeom>
        </p:spPr>
      </p:pic>
    </p:spTree>
    <p:extLst>
      <p:ext uri="{BB962C8B-B14F-4D97-AF65-F5344CB8AC3E}">
        <p14:creationId xmlns:p14="http://schemas.microsoft.com/office/powerpoint/2010/main" val="3215209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1A191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ED641B2-B3CE-4A3A-B05C-04B0D6DA9D7A}"/>
              </a:ext>
            </a:extLst>
          </p:cNvPr>
          <p:cNvSpPr>
            <a:spLocks noGrp="1"/>
          </p:cNvSpPr>
          <p:nvPr>
            <p:ph type="title"/>
          </p:nvPr>
        </p:nvSpPr>
        <p:spPr/>
        <p:txBody>
          <a:bodyPr/>
          <a:lstStyle/>
          <a:p>
            <a:r>
              <a:rPr lang="en-US" b="1" dirty="0">
                <a:solidFill>
                  <a:srgbClr val="FAC530"/>
                </a:solidFill>
                <a:latin typeface="Algerian" panose="04020705040A02060702" pitchFamily="82" charset="0"/>
              </a:rPr>
              <a:t>Classes of World of Warcraft</a:t>
            </a:r>
          </a:p>
        </p:txBody>
      </p:sp>
      <p:pic>
        <p:nvPicPr>
          <p:cNvPr id="7" name="Picture 6" descr="A close up of a box&#10;&#10;Description automatically generated">
            <a:extLst>
              <a:ext uri="{FF2B5EF4-FFF2-40B4-BE49-F238E27FC236}">
                <a16:creationId xmlns:a16="http://schemas.microsoft.com/office/drawing/2014/main" xmlns="" id="{F9C85985-3B42-4E6D-8061-DE1B4004A6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9532" y="1847681"/>
            <a:ext cx="1562714" cy="1581319"/>
          </a:xfrm>
          <a:prstGeom prst="rect">
            <a:avLst/>
          </a:prstGeom>
        </p:spPr>
      </p:pic>
      <p:pic>
        <p:nvPicPr>
          <p:cNvPr id="9" name="Picture 8" descr="A picture containing computer, food&#10;&#10;Description automatically generated">
            <a:extLst>
              <a:ext uri="{FF2B5EF4-FFF2-40B4-BE49-F238E27FC236}">
                <a16:creationId xmlns:a16="http://schemas.microsoft.com/office/drawing/2014/main" xmlns="" id="{5B89BDF4-82B6-4E4D-B124-3C386E8925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17023" y="1826727"/>
            <a:ext cx="1562713" cy="1544327"/>
          </a:xfrm>
          <a:prstGeom prst="rect">
            <a:avLst/>
          </a:prstGeom>
        </p:spPr>
      </p:pic>
      <p:pic>
        <p:nvPicPr>
          <p:cNvPr id="11" name="Picture 10" descr="A picture containing sitting, table, food, computer&#10;&#10;Description automatically generated">
            <a:extLst>
              <a:ext uri="{FF2B5EF4-FFF2-40B4-BE49-F238E27FC236}">
                <a16:creationId xmlns:a16="http://schemas.microsoft.com/office/drawing/2014/main" xmlns="" id="{2CF8779E-F679-440A-9079-7A606880C4E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34805" y="1845333"/>
            <a:ext cx="1562713" cy="1562713"/>
          </a:xfrm>
          <a:prstGeom prst="rect">
            <a:avLst/>
          </a:prstGeom>
        </p:spPr>
      </p:pic>
      <p:pic>
        <p:nvPicPr>
          <p:cNvPr id="13" name="Picture 12" descr="A picture containing food&#10;&#10;Description automatically generated">
            <a:extLst>
              <a:ext uri="{FF2B5EF4-FFF2-40B4-BE49-F238E27FC236}">
                <a16:creationId xmlns:a16="http://schemas.microsoft.com/office/drawing/2014/main" xmlns="" id="{CF44B5EA-1097-44BE-A147-9AC335AA3DF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52587" y="1901144"/>
            <a:ext cx="1562713" cy="1506902"/>
          </a:xfrm>
          <a:prstGeom prst="rect">
            <a:avLst/>
          </a:prstGeom>
        </p:spPr>
      </p:pic>
      <p:pic>
        <p:nvPicPr>
          <p:cNvPr id="15" name="Picture 14">
            <a:extLst>
              <a:ext uri="{FF2B5EF4-FFF2-40B4-BE49-F238E27FC236}">
                <a16:creationId xmlns:a16="http://schemas.microsoft.com/office/drawing/2014/main" xmlns="" id="{81D4D5F2-3B93-4B11-A338-DABDB059B30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9532" y="4012010"/>
            <a:ext cx="1506021" cy="1581320"/>
          </a:xfrm>
          <a:prstGeom prst="rect">
            <a:avLst/>
          </a:prstGeom>
        </p:spPr>
      </p:pic>
      <p:pic>
        <p:nvPicPr>
          <p:cNvPr id="17" name="Picture 16" descr="A picture containing computer, mirror&#10;&#10;Description automatically generated">
            <a:extLst>
              <a:ext uri="{FF2B5EF4-FFF2-40B4-BE49-F238E27FC236}">
                <a16:creationId xmlns:a16="http://schemas.microsoft.com/office/drawing/2014/main" xmlns="" id="{07B3B324-9F76-4885-B83E-11BED5CB0F7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817023" y="3991056"/>
            <a:ext cx="1562713" cy="1601780"/>
          </a:xfrm>
          <a:prstGeom prst="rect">
            <a:avLst/>
          </a:prstGeom>
        </p:spPr>
      </p:pic>
      <p:pic>
        <p:nvPicPr>
          <p:cNvPr id="19" name="Picture 18" descr="A picture containing food, monitor&#10;&#10;Description automatically generated">
            <a:extLst>
              <a:ext uri="{FF2B5EF4-FFF2-40B4-BE49-F238E27FC236}">
                <a16:creationId xmlns:a16="http://schemas.microsoft.com/office/drawing/2014/main" xmlns="" id="{BE5014CD-83C2-4AC1-A370-1B951A10419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425535" y="3991056"/>
            <a:ext cx="1562712" cy="1602274"/>
          </a:xfrm>
          <a:prstGeom prst="rect">
            <a:avLst/>
          </a:prstGeom>
        </p:spPr>
      </p:pic>
      <p:pic>
        <p:nvPicPr>
          <p:cNvPr id="21" name="Picture 20" descr="A picture containing bag&#10;&#10;Description automatically generated">
            <a:extLst>
              <a:ext uri="{FF2B5EF4-FFF2-40B4-BE49-F238E27FC236}">
                <a16:creationId xmlns:a16="http://schemas.microsoft.com/office/drawing/2014/main" xmlns="" id="{B9F1D74C-3127-4C4F-9ECA-E962C1E6293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057492" y="3991056"/>
            <a:ext cx="1557808" cy="1577279"/>
          </a:xfrm>
          <a:prstGeom prst="rect">
            <a:avLst/>
          </a:prstGeom>
        </p:spPr>
      </p:pic>
      <p:pic>
        <p:nvPicPr>
          <p:cNvPr id="23" name="Picture 22" descr="A picture containing electronics, computer, mirror&#10;&#10;Description automatically generated">
            <a:extLst>
              <a:ext uri="{FF2B5EF4-FFF2-40B4-BE49-F238E27FC236}">
                <a16:creationId xmlns:a16="http://schemas.microsoft.com/office/drawing/2014/main" xmlns="" id="{D7959A62-E1E9-4E8A-9D9B-440BF37CE8E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049562" y="2836549"/>
            <a:ext cx="1621315" cy="1601780"/>
          </a:xfrm>
          <a:prstGeom prst="rect">
            <a:avLst/>
          </a:prstGeom>
        </p:spPr>
      </p:pic>
    </p:spTree>
    <p:extLst>
      <p:ext uri="{BB962C8B-B14F-4D97-AF65-F5344CB8AC3E}">
        <p14:creationId xmlns:p14="http://schemas.microsoft.com/office/powerpoint/2010/main" val="35094896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1A191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ED641B2-B3CE-4A3A-B05C-04B0D6DA9D7A}"/>
              </a:ext>
            </a:extLst>
          </p:cNvPr>
          <p:cNvSpPr>
            <a:spLocks noGrp="1"/>
          </p:cNvSpPr>
          <p:nvPr>
            <p:ph type="title"/>
          </p:nvPr>
        </p:nvSpPr>
        <p:spPr/>
        <p:txBody>
          <a:bodyPr/>
          <a:lstStyle/>
          <a:p>
            <a:r>
              <a:rPr lang="en-US" b="1" dirty="0">
                <a:solidFill>
                  <a:srgbClr val="FAC530"/>
                </a:solidFill>
                <a:latin typeface="Algerian" panose="04020705040A02060702" pitchFamily="82" charset="0"/>
              </a:rPr>
              <a:t>Character Roles IN</a:t>
            </a:r>
            <a:br>
              <a:rPr lang="en-US" b="1" dirty="0">
                <a:solidFill>
                  <a:srgbClr val="FAC530"/>
                </a:solidFill>
                <a:latin typeface="Algerian" panose="04020705040A02060702" pitchFamily="82" charset="0"/>
              </a:rPr>
            </a:br>
            <a:r>
              <a:rPr lang="en-US" b="1" dirty="0">
                <a:solidFill>
                  <a:srgbClr val="FAC530"/>
                </a:solidFill>
                <a:latin typeface="Algerian" panose="04020705040A02060702" pitchFamily="82" charset="0"/>
              </a:rPr>
              <a:t>World of Warcraft</a:t>
            </a:r>
          </a:p>
        </p:txBody>
      </p:sp>
      <p:sp>
        <p:nvSpPr>
          <p:cNvPr id="12" name="Content Placeholder 2">
            <a:extLst>
              <a:ext uri="{FF2B5EF4-FFF2-40B4-BE49-F238E27FC236}">
                <a16:creationId xmlns:a16="http://schemas.microsoft.com/office/drawing/2014/main" xmlns="" id="{25514DB6-201C-45B5-875F-F0C141F367F0}"/>
              </a:ext>
            </a:extLst>
          </p:cNvPr>
          <p:cNvSpPr>
            <a:spLocks noGrp="1"/>
          </p:cNvSpPr>
          <p:nvPr>
            <p:ph idx="1"/>
          </p:nvPr>
        </p:nvSpPr>
        <p:spPr>
          <a:xfrm>
            <a:off x="838200" y="2141537"/>
            <a:ext cx="10515600" cy="4351338"/>
          </a:xfrm>
        </p:spPr>
        <p:txBody>
          <a:bodyPr>
            <a:normAutofit fontScale="92500" lnSpcReduction="20000"/>
          </a:bodyPr>
          <a:lstStyle/>
          <a:p>
            <a:r>
              <a:rPr lang="en-US" sz="3600" b="1" dirty="0" smtClean="0">
                <a:solidFill>
                  <a:srgbClr val="FAC530"/>
                </a:solidFill>
              </a:rPr>
              <a:t>Tank</a:t>
            </a:r>
          </a:p>
          <a:p>
            <a:pPr lvl="1"/>
            <a:r>
              <a:rPr lang="en-US" sz="3200" b="1" dirty="0">
                <a:solidFill>
                  <a:srgbClr val="FAC530"/>
                </a:solidFill>
              </a:rPr>
              <a:t>F</a:t>
            </a:r>
            <a:r>
              <a:rPr lang="en-US" sz="3200" b="1" dirty="0" smtClean="0">
                <a:solidFill>
                  <a:srgbClr val="FAC530"/>
                </a:solidFill>
              </a:rPr>
              <a:t>rontline </a:t>
            </a:r>
            <a:r>
              <a:rPr lang="en-US" sz="3200" b="1" dirty="0">
                <a:solidFill>
                  <a:srgbClr val="FAC530"/>
                </a:solidFill>
              </a:rPr>
              <a:t>in a fight against non-player enemies; use their skillset and toolkit to draw the enemies </a:t>
            </a:r>
            <a:r>
              <a:rPr lang="en-US" sz="3200" b="1" dirty="0" err="1">
                <a:solidFill>
                  <a:srgbClr val="FAC530"/>
                </a:solidFill>
              </a:rPr>
              <a:t>attentien</a:t>
            </a:r>
            <a:r>
              <a:rPr lang="en-US" sz="3200" b="1" dirty="0">
                <a:solidFill>
                  <a:srgbClr val="FAC530"/>
                </a:solidFill>
              </a:rPr>
              <a:t> and have them focus their attacks on themselves</a:t>
            </a:r>
            <a:endParaRPr lang="en-US" sz="3600" b="1" dirty="0">
              <a:solidFill>
                <a:srgbClr val="FAC530"/>
              </a:solidFill>
            </a:endParaRPr>
          </a:p>
          <a:p>
            <a:r>
              <a:rPr lang="en-US" sz="3600" b="1" dirty="0" smtClean="0">
                <a:solidFill>
                  <a:srgbClr val="FAC530"/>
                </a:solidFill>
              </a:rPr>
              <a:t>DPS</a:t>
            </a:r>
          </a:p>
          <a:p>
            <a:pPr lvl="1"/>
            <a:r>
              <a:rPr lang="en-US" sz="3200" b="1" dirty="0" smtClean="0">
                <a:solidFill>
                  <a:srgbClr val="FAC530"/>
                </a:solidFill>
              </a:rPr>
              <a:t>Deal damage to </a:t>
            </a:r>
            <a:r>
              <a:rPr lang="en-US" sz="3200" b="1" dirty="0">
                <a:solidFill>
                  <a:srgbClr val="FAC530"/>
                </a:solidFill>
              </a:rPr>
              <a:t>bring an enemies </a:t>
            </a:r>
            <a:r>
              <a:rPr lang="en-US" sz="3200" b="1" dirty="0" err="1">
                <a:solidFill>
                  <a:srgbClr val="FAC530"/>
                </a:solidFill>
              </a:rPr>
              <a:t>hitpoints</a:t>
            </a:r>
            <a:r>
              <a:rPr lang="en-US" sz="3200" b="1" dirty="0">
                <a:solidFill>
                  <a:srgbClr val="FAC530"/>
                </a:solidFill>
              </a:rPr>
              <a:t> to zero before the healer runs out of mana </a:t>
            </a:r>
            <a:endParaRPr lang="en-US" sz="3600" b="1" dirty="0">
              <a:solidFill>
                <a:srgbClr val="FAC530"/>
              </a:solidFill>
            </a:endParaRPr>
          </a:p>
          <a:p>
            <a:r>
              <a:rPr lang="en-US" sz="3600" b="1" dirty="0" smtClean="0">
                <a:solidFill>
                  <a:srgbClr val="FAC530"/>
                </a:solidFill>
              </a:rPr>
              <a:t>Healer</a:t>
            </a:r>
          </a:p>
          <a:p>
            <a:pPr lvl="1"/>
            <a:r>
              <a:rPr lang="en-US" sz="3200" b="1" dirty="0" smtClean="0">
                <a:solidFill>
                  <a:srgbClr val="FAC530"/>
                </a:solidFill>
              </a:rPr>
              <a:t>Refills party members’ health pools; enables </a:t>
            </a:r>
            <a:r>
              <a:rPr lang="en-US" sz="3200" b="1" dirty="0">
                <a:solidFill>
                  <a:srgbClr val="FAC530"/>
                </a:solidFill>
              </a:rPr>
              <a:t>the party to keep going with the fight and also safes his allies should they be carelessly taking damage.</a:t>
            </a:r>
            <a:endParaRPr lang="en-US" sz="3200" b="1" dirty="0">
              <a:solidFill>
                <a:srgbClr val="FAC530"/>
              </a:solidFill>
            </a:endParaRPr>
          </a:p>
        </p:txBody>
      </p:sp>
    </p:spTree>
    <p:extLst>
      <p:ext uri="{BB962C8B-B14F-4D97-AF65-F5344CB8AC3E}">
        <p14:creationId xmlns:p14="http://schemas.microsoft.com/office/powerpoint/2010/main" val="37593926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1A191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ED641B2-B3CE-4A3A-B05C-04B0D6DA9D7A}"/>
              </a:ext>
            </a:extLst>
          </p:cNvPr>
          <p:cNvSpPr>
            <a:spLocks noGrp="1"/>
          </p:cNvSpPr>
          <p:nvPr>
            <p:ph type="title"/>
          </p:nvPr>
        </p:nvSpPr>
        <p:spPr/>
        <p:txBody>
          <a:bodyPr/>
          <a:lstStyle/>
          <a:p>
            <a:r>
              <a:rPr lang="en-US" b="1" dirty="0">
                <a:solidFill>
                  <a:srgbClr val="FAC530"/>
                </a:solidFill>
                <a:latin typeface="Algerian" panose="04020705040A02060702" pitchFamily="82" charset="0"/>
              </a:rPr>
              <a:t>Play-Styles IN</a:t>
            </a:r>
            <a:br>
              <a:rPr lang="en-US" b="1" dirty="0">
                <a:solidFill>
                  <a:srgbClr val="FAC530"/>
                </a:solidFill>
                <a:latin typeface="Algerian" panose="04020705040A02060702" pitchFamily="82" charset="0"/>
              </a:rPr>
            </a:br>
            <a:r>
              <a:rPr lang="en-US" b="1" dirty="0">
                <a:solidFill>
                  <a:srgbClr val="FAC530"/>
                </a:solidFill>
                <a:latin typeface="Algerian" panose="04020705040A02060702" pitchFamily="82" charset="0"/>
              </a:rPr>
              <a:t>World of Warcraft</a:t>
            </a:r>
          </a:p>
        </p:txBody>
      </p:sp>
      <p:sp>
        <p:nvSpPr>
          <p:cNvPr id="12" name="Content Placeholder 2">
            <a:extLst>
              <a:ext uri="{FF2B5EF4-FFF2-40B4-BE49-F238E27FC236}">
                <a16:creationId xmlns:a16="http://schemas.microsoft.com/office/drawing/2014/main" xmlns="" id="{25514DB6-201C-45B5-875F-F0C141F367F0}"/>
              </a:ext>
            </a:extLst>
          </p:cNvPr>
          <p:cNvSpPr>
            <a:spLocks noGrp="1"/>
          </p:cNvSpPr>
          <p:nvPr>
            <p:ph idx="1"/>
          </p:nvPr>
        </p:nvSpPr>
        <p:spPr>
          <a:xfrm>
            <a:off x="838200" y="2141537"/>
            <a:ext cx="10515600" cy="4351338"/>
          </a:xfrm>
        </p:spPr>
        <p:txBody>
          <a:bodyPr>
            <a:normAutofit lnSpcReduction="10000"/>
          </a:bodyPr>
          <a:lstStyle/>
          <a:p>
            <a:r>
              <a:rPr lang="en-US" sz="3600" b="1" dirty="0">
                <a:solidFill>
                  <a:srgbClr val="FAC530"/>
                </a:solidFill>
              </a:rPr>
              <a:t>Player versus </a:t>
            </a:r>
            <a:r>
              <a:rPr lang="en-US" sz="3600" b="1" dirty="0" smtClean="0">
                <a:solidFill>
                  <a:srgbClr val="FAC530"/>
                </a:solidFill>
              </a:rPr>
              <a:t>Environment</a:t>
            </a:r>
          </a:p>
          <a:p>
            <a:pPr lvl="1"/>
            <a:r>
              <a:rPr lang="en-US" sz="3200" b="1" dirty="0" smtClean="0">
                <a:solidFill>
                  <a:srgbClr val="FAC530"/>
                </a:solidFill>
              </a:rPr>
              <a:t>focuses </a:t>
            </a:r>
            <a:r>
              <a:rPr lang="en-US" sz="3200" b="1" dirty="0">
                <a:solidFill>
                  <a:srgbClr val="FAC530"/>
                </a:solidFill>
              </a:rPr>
              <a:t>on besting enemies not controlled by other players but by the </a:t>
            </a:r>
            <a:r>
              <a:rPr lang="en-US" sz="3200" b="1" dirty="0" smtClean="0">
                <a:solidFill>
                  <a:srgbClr val="FAC530"/>
                </a:solidFill>
              </a:rPr>
              <a:t>game</a:t>
            </a:r>
            <a:endParaRPr lang="en-US" sz="3600" b="1" dirty="0">
              <a:solidFill>
                <a:srgbClr val="FAC530"/>
              </a:solidFill>
            </a:endParaRPr>
          </a:p>
          <a:p>
            <a:r>
              <a:rPr lang="en-US" sz="3600" b="1" dirty="0">
                <a:solidFill>
                  <a:srgbClr val="FAC530"/>
                </a:solidFill>
              </a:rPr>
              <a:t>Player versus </a:t>
            </a:r>
            <a:r>
              <a:rPr lang="en-US" sz="3600" b="1" dirty="0" smtClean="0">
                <a:solidFill>
                  <a:srgbClr val="FAC530"/>
                </a:solidFill>
              </a:rPr>
              <a:t>Player</a:t>
            </a:r>
          </a:p>
          <a:p>
            <a:pPr lvl="1"/>
            <a:r>
              <a:rPr lang="en-US" sz="3200" b="1" dirty="0">
                <a:solidFill>
                  <a:srgbClr val="FAC530"/>
                </a:solidFill>
              </a:rPr>
              <a:t>players tend to compete with other players in different </a:t>
            </a:r>
            <a:r>
              <a:rPr lang="en-US" sz="3200" b="1" dirty="0" smtClean="0">
                <a:solidFill>
                  <a:srgbClr val="FAC530"/>
                </a:solidFill>
              </a:rPr>
              <a:t>competitions</a:t>
            </a:r>
            <a:endParaRPr lang="en-US" sz="3600" b="1" dirty="0">
              <a:solidFill>
                <a:srgbClr val="FAC530"/>
              </a:solidFill>
            </a:endParaRPr>
          </a:p>
          <a:p>
            <a:r>
              <a:rPr lang="en-US" sz="3600" b="1" dirty="0">
                <a:solidFill>
                  <a:srgbClr val="FAC530"/>
                </a:solidFill>
              </a:rPr>
              <a:t>Role </a:t>
            </a:r>
            <a:r>
              <a:rPr lang="en-US" sz="3600" b="1" dirty="0" smtClean="0">
                <a:solidFill>
                  <a:srgbClr val="FAC530"/>
                </a:solidFill>
              </a:rPr>
              <a:t>playing</a:t>
            </a:r>
          </a:p>
          <a:p>
            <a:pPr lvl="1"/>
            <a:r>
              <a:rPr lang="en-US" sz="3200" b="1" dirty="0" smtClean="0">
                <a:solidFill>
                  <a:srgbClr val="FAC530"/>
                </a:solidFill>
              </a:rPr>
              <a:t>focusing more </a:t>
            </a:r>
            <a:r>
              <a:rPr lang="en-US" sz="3200" b="1" dirty="0">
                <a:solidFill>
                  <a:srgbClr val="FAC530"/>
                </a:solidFill>
              </a:rPr>
              <a:t>on embodying their character and socialize within the game world</a:t>
            </a:r>
            <a:endParaRPr lang="en-US" sz="3200" b="1" dirty="0">
              <a:solidFill>
                <a:srgbClr val="FAC530"/>
              </a:solidFill>
            </a:endParaRPr>
          </a:p>
        </p:txBody>
      </p:sp>
    </p:spTree>
    <p:extLst>
      <p:ext uri="{BB962C8B-B14F-4D97-AF65-F5344CB8AC3E}">
        <p14:creationId xmlns:p14="http://schemas.microsoft.com/office/powerpoint/2010/main" val="7028820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1A191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ED641B2-B3CE-4A3A-B05C-04B0D6DA9D7A}"/>
              </a:ext>
            </a:extLst>
          </p:cNvPr>
          <p:cNvSpPr>
            <a:spLocks noGrp="1"/>
          </p:cNvSpPr>
          <p:nvPr>
            <p:ph type="title"/>
          </p:nvPr>
        </p:nvSpPr>
        <p:spPr>
          <a:xfrm>
            <a:off x="1951121" y="2766218"/>
            <a:ext cx="8289758" cy="1325563"/>
          </a:xfrm>
        </p:spPr>
        <p:txBody>
          <a:bodyPr>
            <a:normAutofit/>
          </a:bodyPr>
          <a:lstStyle/>
          <a:p>
            <a:r>
              <a:rPr lang="en-US" sz="6000" b="1" dirty="0">
                <a:solidFill>
                  <a:srgbClr val="FAC530"/>
                </a:solidFill>
                <a:latin typeface="Algerian" panose="04020705040A02060702" pitchFamily="82" charset="0"/>
              </a:rPr>
              <a:t>Scientific Approach</a:t>
            </a:r>
          </a:p>
        </p:txBody>
      </p:sp>
    </p:spTree>
    <p:extLst>
      <p:ext uri="{BB962C8B-B14F-4D97-AF65-F5344CB8AC3E}">
        <p14:creationId xmlns:p14="http://schemas.microsoft.com/office/powerpoint/2010/main" val="33068914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1A191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ED641B2-B3CE-4A3A-B05C-04B0D6DA9D7A}"/>
              </a:ext>
            </a:extLst>
          </p:cNvPr>
          <p:cNvSpPr>
            <a:spLocks noGrp="1"/>
          </p:cNvSpPr>
          <p:nvPr>
            <p:ph type="title"/>
          </p:nvPr>
        </p:nvSpPr>
        <p:spPr>
          <a:xfrm>
            <a:off x="838200" y="365125"/>
            <a:ext cx="10515600" cy="1325563"/>
          </a:xfrm>
        </p:spPr>
        <p:txBody>
          <a:bodyPr/>
          <a:lstStyle/>
          <a:p>
            <a:r>
              <a:rPr lang="en-US" b="1" dirty="0">
                <a:solidFill>
                  <a:srgbClr val="FAC530"/>
                </a:solidFill>
                <a:latin typeface="Algerian" panose="04020705040A02060702" pitchFamily="82" charset="0"/>
              </a:rPr>
              <a:t>Why Personality and WoW?</a:t>
            </a:r>
          </a:p>
        </p:txBody>
      </p:sp>
      <p:sp>
        <p:nvSpPr>
          <p:cNvPr id="3" name="Content Placeholder 2">
            <a:extLst>
              <a:ext uri="{FF2B5EF4-FFF2-40B4-BE49-F238E27FC236}">
                <a16:creationId xmlns:a16="http://schemas.microsoft.com/office/drawing/2014/main" xmlns="" id="{8864ADB0-F465-4132-A6F2-E2EDA945930E}"/>
              </a:ext>
            </a:extLst>
          </p:cNvPr>
          <p:cNvSpPr>
            <a:spLocks noGrp="1"/>
          </p:cNvSpPr>
          <p:nvPr>
            <p:ph idx="1"/>
          </p:nvPr>
        </p:nvSpPr>
        <p:spPr>
          <a:xfrm>
            <a:off x="838200" y="1504783"/>
            <a:ext cx="10515600" cy="4351338"/>
          </a:xfrm>
        </p:spPr>
        <p:txBody>
          <a:bodyPr>
            <a:normAutofit/>
          </a:bodyPr>
          <a:lstStyle/>
          <a:p>
            <a:endParaRPr lang="en-US" b="1" dirty="0">
              <a:solidFill>
                <a:srgbClr val="FAC530"/>
              </a:solidFill>
            </a:endParaRPr>
          </a:p>
          <a:p>
            <a:r>
              <a:rPr lang="en-US" b="1" dirty="0">
                <a:solidFill>
                  <a:srgbClr val="FAC530"/>
                </a:solidFill>
              </a:rPr>
              <a:t>Bean and </a:t>
            </a:r>
            <a:r>
              <a:rPr lang="en-US" b="1" dirty="0" err="1">
                <a:solidFill>
                  <a:srgbClr val="FAC530"/>
                </a:solidFill>
              </a:rPr>
              <a:t>Groth-Marnat</a:t>
            </a:r>
            <a:r>
              <a:rPr lang="en-US" b="1" dirty="0">
                <a:solidFill>
                  <a:srgbClr val="FAC530"/>
                </a:solidFill>
              </a:rPr>
              <a:t> built upon previous findings to show that personality measures can predict play-style choices in WoW</a:t>
            </a:r>
          </a:p>
          <a:p>
            <a:endParaRPr lang="en-US" b="1" dirty="0">
              <a:solidFill>
                <a:srgbClr val="FAC530"/>
              </a:solidFill>
            </a:endParaRPr>
          </a:p>
          <a:p>
            <a:r>
              <a:rPr lang="en-US" b="1" dirty="0">
                <a:solidFill>
                  <a:srgbClr val="FAC530"/>
                </a:solidFill>
              </a:rPr>
              <a:t>Additionally, individual items of the Big-Five Index were associated with players’ biological sexes</a:t>
            </a:r>
          </a:p>
          <a:p>
            <a:endParaRPr lang="en-US" b="1" dirty="0">
              <a:solidFill>
                <a:srgbClr val="FAC530"/>
              </a:solidFill>
            </a:endParaRPr>
          </a:p>
          <a:p>
            <a:r>
              <a:rPr lang="en-US" b="1" dirty="0">
                <a:solidFill>
                  <a:srgbClr val="FAC530"/>
                </a:solidFill>
              </a:rPr>
              <a:t>The findings of their study may have been obscured by the number of choices available to players as well as non-directional hypotheses</a:t>
            </a:r>
          </a:p>
        </p:txBody>
      </p:sp>
    </p:spTree>
    <p:extLst>
      <p:ext uri="{BB962C8B-B14F-4D97-AF65-F5344CB8AC3E}">
        <p14:creationId xmlns:p14="http://schemas.microsoft.com/office/powerpoint/2010/main" val="22413087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1A191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ED641B2-B3CE-4A3A-B05C-04B0D6DA9D7A}"/>
              </a:ext>
            </a:extLst>
          </p:cNvPr>
          <p:cNvSpPr>
            <a:spLocks noGrp="1"/>
          </p:cNvSpPr>
          <p:nvPr>
            <p:ph type="title"/>
          </p:nvPr>
        </p:nvSpPr>
        <p:spPr>
          <a:xfrm>
            <a:off x="838200" y="365125"/>
            <a:ext cx="10515600" cy="1325563"/>
          </a:xfrm>
        </p:spPr>
        <p:txBody>
          <a:bodyPr/>
          <a:lstStyle/>
          <a:p>
            <a:r>
              <a:rPr lang="en-US" b="1" dirty="0">
                <a:solidFill>
                  <a:srgbClr val="FAC530"/>
                </a:solidFill>
                <a:latin typeface="Algerian" panose="04020705040A02060702" pitchFamily="82" charset="0"/>
              </a:rPr>
              <a:t>Why This Research?</a:t>
            </a:r>
          </a:p>
        </p:txBody>
      </p:sp>
      <p:sp>
        <p:nvSpPr>
          <p:cNvPr id="3" name="Content Placeholder 2">
            <a:extLst>
              <a:ext uri="{FF2B5EF4-FFF2-40B4-BE49-F238E27FC236}">
                <a16:creationId xmlns:a16="http://schemas.microsoft.com/office/drawing/2014/main" xmlns="" id="{8864ADB0-F465-4132-A6F2-E2EDA945930E}"/>
              </a:ext>
            </a:extLst>
          </p:cNvPr>
          <p:cNvSpPr>
            <a:spLocks noGrp="1"/>
          </p:cNvSpPr>
          <p:nvPr>
            <p:ph idx="1"/>
          </p:nvPr>
        </p:nvSpPr>
        <p:spPr>
          <a:xfrm>
            <a:off x="838200" y="1456656"/>
            <a:ext cx="10515600" cy="4351338"/>
          </a:xfrm>
        </p:spPr>
        <p:txBody>
          <a:bodyPr>
            <a:normAutofit/>
          </a:bodyPr>
          <a:lstStyle/>
          <a:p>
            <a:endParaRPr lang="en-US" b="1" dirty="0">
              <a:solidFill>
                <a:srgbClr val="FAC530"/>
              </a:solidFill>
            </a:endParaRPr>
          </a:p>
          <a:p>
            <a:r>
              <a:rPr lang="en-US" b="1" dirty="0">
                <a:solidFill>
                  <a:srgbClr val="FAC530"/>
                </a:solidFill>
              </a:rPr>
              <a:t>This work aims to predict WoW players’ biological sex, chosen character sex, chosen alignment, chosen class, and preferred play-style with additional consideration of the effect that player recurrence may have on the BFI model’s predictive power</a:t>
            </a:r>
          </a:p>
          <a:p>
            <a:endParaRPr lang="en-US" b="1" dirty="0">
              <a:solidFill>
                <a:srgbClr val="FAC530"/>
              </a:solidFill>
            </a:endParaRPr>
          </a:p>
          <a:p>
            <a:r>
              <a:rPr lang="en-US" b="1" dirty="0">
                <a:solidFill>
                  <a:srgbClr val="FAC530"/>
                </a:solidFill>
              </a:rPr>
              <a:t>We will build directly on the findings of Bean and </a:t>
            </a:r>
            <a:r>
              <a:rPr lang="en-US" b="1" dirty="0" err="1">
                <a:solidFill>
                  <a:srgbClr val="FAC530"/>
                </a:solidFill>
              </a:rPr>
              <a:t>Groth-Marnat</a:t>
            </a:r>
            <a:r>
              <a:rPr lang="en-US" b="1" dirty="0">
                <a:solidFill>
                  <a:srgbClr val="FAC530"/>
                </a:solidFill>
              </a:rPr>
              <a:t> (2016) and include additional measures which have the potential to reveal effects that may have been obscured in the previous research </a:t>
            </a:r>
          </a:p>
        </p:txBody>
      </p:sp>
    </p:spTree>
    <p:extLst>
      <p:ext uri="{BB962C8B-B14F-4D97-AF65-F5344CB8AC3E}">
        <p14:creationId xmlns:p14="http://schemas.microsoft.com/office/powerpoint/2010/main" val="19421835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1A191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ED641B2-B3CE-4A3A-B05C-04B0D6DA9D7A}"/>
              </a:ext>
            </a:extLst>
          </p:cNvPr>
          <p:cNvSpPr>
            <a:spLocks noGrp="1"/>
          </p:cNvSpPr>
          <p:nvPr>
            <p:ph type="title"/>
          </p:nvPr>
        </p:nvSpPr>
        <p:spPr>
          <a:xfrm>
            <a:off x="4317331" y="2766218"/>
            <a:ext cx="3557337" cy="1325563"/>
          </a:xfrm>
        </p:spPr>
        <p:txBody>
          <a:bodyPr>
            <a:normAutofit/>
          </a:bodyPr>
          <a:lstStyle/>
          <a:p>
            <a:r>
              <a:rPr lang="en-US" sz="6000" b="1" dirty="0">
                <a:solidFill>
                  <a:srgbClr val="FAC530"/>
                </a:solidFill>
                <a:latin typeface="Algerian" panose="04020705040A02060702" pitchFamily="82" charset="0"/>
              </a:rPr>
              <a:t>Methods</a:t>
            </a:r>
          </a:p>
        </p:txBody>
      </p:sp>
      <p:sp>
        <p:nvSpPr>
          <p:cNvPr id="3" name="Content Placeholder 2">
            <a:extLst>
              <a:ext uri="{FF2B5EF4-FFF2-40B4-BE49-F238E27FC236}">
                <a16:creationId xmlns:a16="http://schemas.microsoft.com/office/drawing/2014/main" xmlns="" id="{8864ADB0-F465-4132-A6F2-E2EDA945930E}"/>
              </a:ext>
            </a:extLst>
          </p:cNvPr>
          <p:cNvSpPr>
            <a:spLocks noGrp="1"/>
          </p:cNvSpPr>
          <p:nvPr>
            <p:ph idx="1"/>
          </p:nvPr>
        </p:nvSpPr>
        <p:spPr>
          <a:xfrm>
            <a:off x="838200" y="1825625"/>
            <a:ext cx="10515600" cy="4351338"/>
          </a:xfrm>
        </p:spPr>
        <p:txBody>
          <a:bodyPr>
            <a:normAutofit/>
          </a:bodyPr>
          <a:lstStyle/>
          <a:p>
            <a:endParaRPr lang="en-US" b="1" dirty="0">
              <a:solidFill>
                <a:srgbClr val="FAC530"/>
              </a:solidFill>
            </a:endParaRPr>
          </a:p>
          <a:p>
            <a:endParaRPr lang="en-US" b="1" dirty="0">
              <a:solidFill>
                <a:srgbClr val="FAC530"/>
              </a:solidFill>
            </a:endParaRPr>
          </a:p>
        </p:txBody>
      </p:sp>
    </p:spTree>
    <p:extLst>
      <p:ext uri="{BB962C8B-B14F-4D97-AF65-F5344CB8AC3E}">
        <p14:creationId xmlns:p14="http://schemas.microsoft.com/office/powerpoint/2010/main" val="10996853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A1915"/>
        </a:solidFill>
        <a:effectLst/>
      </p:bgPr>
    </p:bg>
    <p:spTree>
      <p:nvGrpSpPr>
        <p:cNvPr id="1" name=""/>
        <p:cNvGrpSpPr/>
        <p:nvPr/>
      </p:nvGrpSpPr>
      <p:grpSpPr>
        <a:xfrm>
          <a:off x="0" y="0"/>
          <a:ext cx="0" cy="0"/>
          <a:chOff x="0" y="0"/>
          <a:chExt cx="0" cy="0"/>
        </a:xfrm>
      </p:grpSpPr>
      <p:pic>
        <p:nvPicPr>
          <p:cNvPr id="5" name="Picture 4" descr="A picture containing box, drawing&#10;&#10;Description automatically generated">
            <a:extLst>
              <a:ext uri="{FF2B5EF4-FFF2-40B4-BE49-F238E27FC236}">
                <a16:creationId xmlns:a16="http://schemas.microsoft.com/office/drawing/2014/main" xmlns="" id="{45504DDB-1EEE-4192-A93B-F5E3C72149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5155" y="2191896"/>
            <a:ext cx="9561689" cy="4666104"/>
          </a:xfrm>
          <a:prstGeom prst="rect">
            <a:avLst/>
          </a:prstGeom>
        </p:spPr>
      </p:pic>
      <p:sp>
        <p:nvSpPr>
          <p:cNvPr id="6" name="TextBox 5">
            <a:extLst>
              <a:ext uri="{FF2B5EF4-FFF2-40B4-BE49-F238E27FC236}">
                <a16:creationId xmlns:a16="http://schemas.microsoft.com/office/drawing/2014/main" xmlns="" id="{2939A8BA-52A6-45A3-A978-88E5354BD0E2}"/>
              </a:ext>
            </a:extLst>
          </p:cNvPr>
          <p:cNvSpPr txBox="1"/>
          <p:nvPr/>
        </p:nvSpPr>
        <p:spPr>
          <a:xfrm>
            <a:off x="633972" y="408455"/>
            <a:ext cx="10924053" cy="1569660"/>
          </a:xfrm>
          <a:prstGeom prst="rect">
            <a:avLst/>
          </a:prstGeom>
          <a:noFill/>
        </p:spPr>
        <p:txBody>
          <a:bodyPr wrap="square" rtlCol="0">
            <a:spAutoFit/>
          </a:bodyPr>
          <a:lstStyle/>
          <a:p>
            <a:pPr algn="ctr"/>
            <a:r>
              <a:rPr lang="en-US" sz="4800" b="1" dirty="0">
                <a:solidFill>
                  <a:srgbClr val="FAC530"/>
                </a:solidFill>
                <a:latin typeface="Algerian" panose="04020705040A02060702" pitchFamily="82" charset="0"/>
              </a:rPr>
              <a:t>Personality, Preferences, and Personal Impact in the Virtual</a:t>
            </a:r>
          </a:p>
        </p:txBody>
      </p:sp>
    </p:spTree>
    <p:extLst>
      <p:ext uri="{BB962C8B-B14F-4D97-AF65-F5344CB8AC3E}">
        <p14:creationId xmlns:p14="http://schemas.microsoft.com/office/powerpoint/2010/main" val="7702104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1A191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ED641B2-B3CE-4A3A-B05C-04B0D6DA9D7A}"/>
              </a:ext>
            </a:extLst>
          </p:cNvPr>
          <p:cNvSpPr>
            <a:spLocks noGrp="1"/>
          </p:cNvSpPr>
          <p:nvPr>
            <p:ph type="title"/>
          </p:nvPr>
        </p:nvSpPr>
        <p:spPr>
          <a:xfrm>
            <a:off x="838200" y="365125"/>
            <a:ext cx="10515600" cy="1325563"/>
          </a:xfrm>
        </p:spPr>
        <p:txBody>
          <a:bodyPr/>
          <a:lstStyle/>
          <a:p>
            <a:r>
              <a:rPr lang="en-US" b="1" dirty="0">
                <a:solidFill>
                  <a:srgbClr val="FAC530"/>
                </a:solidFill>
                <a:latin typeface="Algerian" panose="04020705040A02060702" pitchFamily="82" charset="0"/>
              </a:rPr>
              <a:t>BFI </a:t>
            </a:r>
          </a:p>
        </p:txBody>
      </p:sp>
      <p:pic>
        <p:nvPicPr>
          <p:cNvPr id="15" name="Picture 14" descr="A picture containing device&#10;&#10;Description automatically generated">
            <a:extLst>
              <a:ext uri="{FF2B5EF4-FFF2-40B4-BE49-F238E27FC236}">
                <a16:creationId xmlns:a16="http://schemas.microsoft.com/office/drawing/2014/main" xmlns="" id="{0C6684D4-60CA-4B30-B21A-FAAB9254A0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94624"/>
            <a:ext cx="5715798" cy="5563376"/>
          </a:xfrm>
          <a:prstGeom prst="rect">
            <a:avLst/>
          </a:prstGeom>
        </p:spPr>
      </p:pic>
      <p:pic>
        <p:nvPicPr>
          <p:cNvPr id="17" name="Picture 16" descr="A screenshot of a cell phone&#10;&#10;Description automatically generated">
            <a:extLst>
              <a:ext uri="{FF2B5EF4-FFF2-40B4-BE49-F238E27FC236}">
                <a16:creationId xmlns:a16="http://schemas.microsoft.com/office/drawing/2014/main" xmlns="" id="{4EB6A815-7E01-461B-9915-E32CBE3CCC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15798" y="640770"/>
            <a:ext cx="6244836" cy="5576459"/>
          </a:xfrm>
          <a:prstGeom prst="rect">
            <a:avLst/>
          </a:prstGeom>
        </p:spPr>
      </p:pic>
    </p:spTree>
    <p:extLst>
      <p:ext uri="{BB962C8B-B14F-4D97-AF65-F5344CB8AC3E}">
        <p14:creationId xmlns:p14="http://schemas.microsoft.com/office/powerpoint/2010/main" val="11605018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1A191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ED641B2-B3CE-4A3A-B05C-04B0D6DA9D7A}"/>
              </a:ext>
            </a:extLst>
          </p:cNvPr>
          <p:cNvSpPr>
            <a:spLocks noGrp="1"/>
          </p:cNvSpPr>
          <p:nvPr>
            <p:ph type="title"/>
          </p:nvPr>
        </p:nvSpPr>
        <p:spPr>
          <a:xfrm>
            <a:off x="838200" y="365125"/>
            <a:ext cx="10515600" cy="1325563"/>
          </a:xfrm>
        </p:spPr>
        <p:txBody>
          <a:bodyPr/>
          <a:lstStyle/>
          <a:p>
            <a:r>
              <a:rPr lang="en-US" b="1" dirty="0">
                <a:solidFill>
                  <a:srgbClr val="FAC530"/>
                </a:solidFill>
                <a:latin typeface="Algerian" panose="04020705040A02060702" pitchFamily="82" charset="0"/>
              </a:rPr>
              <a:t>Motivation </a:t>
            </a:r>
          </a:p>
        </p:txBody>
      </p:sp>
      <p:pic>
        <p:nvPicPr>
          <p:cNvPr id="11" name="Picture 10" descr="A screenshot of a cell phone&#10;&#10;Description automatically generated">
            <a:extLst>
              <a:ext uri="{FF2B5EF4-FFF2-40B4-BE49-F238E27FC236}">
                <a16:creationId xmlns:a16="http://schemas.microsoft.com/office/drawing/2014/main" xmlns="" id="{5B41584C-D597-4A72-BDA7-8A24C426E4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6533" y="1383323"/>
            <a:ext cx="4417362" cy="5427785"/>
          </a:xfrm>
          <a:prstGeom prst="rect">
            <a:avLst/>
          </a:prstGeom>
        </p:spPr>
      </p:pic>
      <p:pic>
        <p:nvPicPr>
          <p:cNvPr id="13" name="Picture 12" descr="A screenshot of a cell phone&#10;&#10;Description automatically generated">
            <a:extLst>
              <a:ext uri="{FF2B5EF4-FFF2-40B4-BE49-F238E27FC236}">
                <a16:creationId xmlns:a16="http://schemas.microsoft.com/office/drawing/2014/main" xmlns="" id="{35E43455-325A-43EA-80F0-6DF8BEEC2D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97032" y="1383322"/>
            <a:ext cx="4393571" cy="5427785"/>
          </a:xfrm>
          <a:prstGeom prst="rect">
            <a:avLst/>
          </a:prstGeom>
        </p:spPr>
      </p:pic>
    </p:spTree>
    <p:extLst>
      <p:ext uri="{BB962C8B-B14F-4D97-AF65-F5344CB8AC3E}">
        <p14:creationId xmlns:p14="http://schemas.microsoft.com/office/powerpoint/2010/main" val="6830256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1A191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ED641B2-B3CE-4A3A-B05C-04B0D6DA9D7A}"/>
              </a:ext>
            </a:extLst>
          </p:cNvPr>
          <p:cNvSpPr>
            <a:spLocks noGrp="1"/>
          </p:cNvSpPr>
          <p:nvPr>
            <p:ph type="title"/>
          </p:nvPr>
        </p:nvSpPr>
        <p:spPr>
          <a:xfrm>
            <a:off x="517358" y="-132180"/>
            <a:ext cx="10515600" cy="1325563"/>
          </a:xfrm>
        </p:spPr>
        <p:txBody>
          <a:bodyPr/>
          <a:lstStyle/>
          <a:p>
            <a:r>
              <a:rPr lang="en-US" b="1" dirty="0">
                <a:solidFill>
                  <a:srgbClr val="FAC530"/>
                </a:solidFill>
                <a:latin typeface="Algerian" panose="04020705040A02060702" pitchFamily="82" charset="0"/>
              </a:rPr>
              <a:t>Demographics</a:t>
            </a:r>
          </a:p>
        </p:txBody>
      </p:sp>
      <p:pic>
        <p:nvPicPr>
          <p:cNvPr id="7" name="Picture 6" descr="A screenshot of a cell phone&#10;&#10;Description automatically generated">
            <a:extLst>
              <a:ext uri="{FF2B5EF4-FFF2-40B4-BE49-F238E27FC236}">
                <a16:creationId xmlns:a16="http://schemas.microsoft.com/office/drawing/2014/main" xmlns="" id="{8E8AB1FC-994C-4E6A-BE46-695F42312F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6860" y="857376"/>
            <a:ext cx="4632620" cy="5943600"/>
          </a:xfrm>
          <a:prstGeom prst="rect">
            <a:avLst/>
          </a:prstGeom>
        </p:spPr>
      </p:pic>
      <p:pic>
        <p:nvPicPr>
          <p:cNvPr id="9" name="Picture 8" descr="A screenshot of a cell phone&#10;&#10;Description automatically generated">
            <a:extLst>
              <a:ext uri="{FF2B5EF4-FFF2-40B4-BE49-F238E27FC236}">
                <a16:creationId xmlns:a16="http://schemas.microsoft.com/office/drawing/2014/main" xmlns="" id="{107F12AB-8483-4802-9811-CDE3F208B6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48981" y="176463"/>
            <a:ext cx="6217965" cy="6505074"/>
          </a:xfrm>
          <a:prstGeom prst="rect">
            <a:avLst/>
          </a:prstGeom>
        </p:spPr>
      </p:pic>
    </p:spTree>
    <p:extLst>
      <p:ext uri="{BB962C8B-B14F-4D97-AF65-F5344CB8AC3E}">
        <p14:creationId xmlns:p14="http://schemas.microsoft.com/office/powerpoint/2010/main" val="39920938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1A191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ED641B2-B3CE-4A3A-B05C-04B0D6DA9D7A}"/>
              </a:ext>
            </a:extLst>
          </p:cNvPr>
          <p:cNvSpPr>
            <a:spLocks noGrp="1"/>
          </p:cNvSpPr>
          <p:nvPr>
            <p:ph type="title"/>
          </p:nvPr>
        </p:nvSpPr>
        <p:spPr>
          <a:xfrm>
            <a:off x="838200" y="365125"/>
            <a:ext cx="10515600" cy="1325563"/>
          </a:xfrm>
        </p:spPr>
        <p:txBody>
          <a:bodyPr/>
          <a:lstStyle/>
          <a:p>
            <a:r>
              <a:rPr lang="en-US" b="1" dirty="0">
                <a:solidFill>
                  <a:srgbClr val="FAC530"/>
                </a:solidFill>
                <a:latin typeface="Algerian" panose="04020705040A02060702" pitchFamily="82" charset="0"/>
              </a:rPr>
              <a:t>World of Warcraft Probes</a:t>
            </a:r>
          </a:p>
        </p:txBody>
      </p:sp>
      <p:sp>
        <p:nvSpPr>
          <p:cNvPr id="3" name="Content Placeholder 2">
            <a:extLst>
              <a:ext uri="{FF2B5EF4-FFF2-40B4-BE49-F238E27FC236}">
                <a16:creationId xmlns:a16="http://schemas.microsoft.com/office/drawing/2014/main" xmlns="" id="{8864ADB0-F465-4132-A6F2-E2EDA945930E}"/>
              </a:ext>
            </a:extLst>
          </p:cNvPr>
          <p:cNvSpPr>
            <a:spLocks noGrp="1"/>
          </p:cNvSpPr>
          <p:nvPr>
            <p:ph idx="1"/>
          </p:nvPr>
        </p:nvSpPr>
        <p:spPr>
          <a:xfrm>
            <a:off x="838200" y="1825625"/>
            <a:ext cx="10515600" cy="4351338"/>
          </a:xfrm>
        </p:spPr>
        <p:txBody>
          <a:bodyPr>
            <a:normAutofit/>
          </a:bodyPr>
          <a:lstStyle/>
          <a:p>
            <a:r>
              <a:rPr lang="en-US" b="1" dirty="0">
                <a:solidFill>
                  <a:srgbClr val="FAC530"/>
                </a:solidFill>
              </a:rPr>
              <a:t>Will serve as the independent variable in this study: attempt to account for potentially varying interpretations of the probes used in Bean and </a:t>
            </a:r>
            <a:r>
              <a:rPr lang="en-US" b="1" dirty="0" err="1">
                <a:solidFill>
                  <a:srgbClr val="FAC530"/>
                </a:solidFill>
              </a:rPr>
              <a:t>Groth-Marnat</a:t>
            </a:r>
            <a:r>
              <a:rPr lang="en-US" b="1" dirty="0">
                <a:solidFill>
                  <a:srgbClr val="FAC530"/>
                </a:solidFill>
              </a:rPr>
              <a:t> (2016)</a:t>
            </a:r>
          </a:p>
          <a:p>
            <a:endParaRPr lang="en-US" b="1" dirty="0">
              <a:solidFill>
                <a:srgbClr val="FAC530"/>
              </a:solidFill>
            </a:endParaRPr>
          </a:p>
        </p:txBody>
      </p:sp>
      <p:graphicFrame>
        <p:nvGraphicFramePr>
          <p:cNvPr id="4" name="Table 4">
            <a:extLst>
              <a:ext uri="{FF2B5EF4-FFF2-40B4-BE49-F238E27FC236}">
                <a16:creationId xmlns:a16="http://schemas.microsoft.com/office/drawing/2014/main" xmlns="" id="{2FFB99D3-B895-47AE-947C-9D1B070EF1AD}"/>
              </a:ext>
            </a:extLst>
          </p:cNvPr>
          <p:cNvGraphicFramePr>
            <a:graphicFrameLocks noGrp="1"/>
          </p:cNvGraphicFramePr>
          <p:nvPr>
            <p:extLst>
              <p:ext uri="{D42A27DB-BD31-4B8C-83A1-F6EECF244321}">
                <p14:modId xmlns:p14="http://schemas.microsoft.com/office/powerpoint/2010/main" val="2649242947"/>
              </p:ext>
            </p:extLst>
          </p:nvPr>
        </p:nvGraphicFramePr>
        <p:xfrm>
          <a:off x="1158596" y="3429000"/>
          <a:ext cx="9874807" cy="2957679"/>
        </p:xfrm>
        <a:graphic>
          <a:graphicData uri="http://schemas.openxmlformats.org/drawingml/2006/table">
            <a:tbl>
              <a:tblPr firstRow="1" bandRow="1">
                <a:tableStyleId>{0505E3EF-67EA-436B-97B2-0124C06EBD24}</a:tableStyleId>
              </a:tblPr>
              <a:tblGrid>
                <a:gridCol w="3124317">
                  <a:extLst>
                    <a:ext uri="{9D8B030D-6E8A-4147-A177-3AD203B41FA5}">
                      <a16:colId xmlns:a16="http://schemas.microsoft.com/office/drawing/2014/main" xmlns="" val="1296284321"/>
                    </a:ext>
                  </a:extLst>
                </a:gridCol>
                <a:gridCol w="1472637">
                  <a:extLst>
                    <a:ext uri="{9D8B030D-6E8A-4147-A177-3AD203B41FA5}">
                      <a16:colId xmlns:a16="http://schemas.microsoft.com/office/drawing/2014/main" xmlns="" val="2690117765"/>
                    </a:ext>
                  </a:extLst>
                </a:gridCol>
                <a:gridCol w="1572127">
                  <a:extLst>
                    <a:ext uri="{9D8B030D-6E8A-4147-A177-3AD203B41FA5}">
                      <a16:colId xmlns:a16="http://schemas.microsoft.com/office/drawing/2014/main" xmlns="" val="4244048174"/>
                    </a:ext>
                  </a:extLst>
                </a:gridCol>
                <a:gridCol w="1804736">
                  <a:extLst>
                    <a:ext uri="{9D8B030D-6E8A-4147-A177-3AD203B41FA5}">
                      <a16:colId xmlns:a16="http://schemas.microsoft.com/office/drawing/2014/main" xmlns="" val="2194656863"/>
                    </a:ext>
                  </a:extLst>
                </a:gridCol>
                <a:gridCol w="1900990">
                  <a:extLst>
                    <a:ext uri="{9D8B030D-6E8A-4147-A177-3AD203B41FA5}">
                      <a16:colId xmlns:a16="http://schemas.microsoft.com/office/drawing/2014/main" xmlns="" val="3050409698"/>
                    </a:ext>
                  </a:extLst>
                </a:gridCol>
              </a:tblGrid>
              <a:tr h="1457366">
                <a:tc>
                  <a:txBody>
                    <a:bodyPr/>
                    <a:lstStyle/>
                    <a:p>
                      <a:pPr algn="ctr"/>
                      <a:r>
                        <a:rPr lang="en-US" dirty="0"/>
                        <a:t>Your main (or most played) World of Warcraft character is:</a:t>
                      </a:r>
                    </a:p>
                  </a:txBody>
                  <a:tcPr anchor="ctr"/>
                </a:tc>
                <a:tc>
                  <a:txBody>
                    <a:bodyPr/>
                    <a:lstStyle/>
                    <a:p>
                      <a:pPr algn="ctr"/>
                      <a:r>
                        <a:rPr lang="en-US" dirty="0"/>
                        <a:t>Race</a:t>
                      </a:r>
                    </a:p>
                  </a:txBody>
                  <a:tcPr anchor="ctr"/>
                </a:tc>
                <a:tc>
                  <a:txBody>
                    <a:bodyPr/>
                    <a:lstStyle/>
                    <a:p>
                      <a:pPr algn="ctr"/>
                      <a:r>
                        <a:rPr lang="en-US" dirty="0"/>
                        <a:t>Class</a:t>
                      </a:r>
                    </a:p>
                  </a:txBody>
                  <a:tcPr anchor="ctr"/>
                </a:tc>
                <a:tc>
                  <a:txBody>
                    <a:bodyPr/>
                    <a:lstStyle/>
                    <a:p>
                      <a:pPr algn="ctr"/>
                      <a:r>
                        <a:rPr lang="en-US" dirty="0"/>
                        <a:t>Role</a:t>
                      </a:r>
                    </a:p>
                  </a:txBody>
                  <a:tcPr anchor="ctr"/>
                </a:tc>
                <a:tc>
                  <a:txBody>
                    <a:bodyPr/>
                    <a:lstStyle/>
                    <a:p>
                      <a:pPr algn="ctr"/>
                      <a:r>
                        <a:rPr lang="en-US" dirty="0"/>
                        <a:t>Play Style</a:t>
                      </a:r>
                    </a:p>
                  </a:txBody>
                  <a:tcPr anchor="ctr"/>
                </a:tc>
                <a:extLst>
                  <a:ext uri="{0D108BD9-81ED-4DB2-BD59-A6C34878D82A}">
                    <a16:rowId xmlns:a16="http://schemas.microsoft.com/office/drawing/2014/main" xmlns="" val="2767226632"/>
                  </a:ext>
                </a:extLst>
              </a:tr>
              <a:tr h="1500313">
                <a:tc>
                  <a:txBody>
                    <a:bodyPr/>
                    <a:lstStyle/>
                    <a:p>
                      <a:pPr algn="ctr"/>
                      <a:r>
                        <a:rPr lang="en-US" b="1" dirty="0"/>
                        <a:t>If you were designing a World of Warcraft character that you would identify with they would be:</a:t>
                      </a:r>
                    </a:p>
                  </a:txBody>
                  <a:tcPr anchor="ctr"/>
                </a:tc>
                <a:tc>
                  <a:txBody>
                    <a:bodyPr/>
                    <a:lstStyle/>
                    <a:p>
                      <a:pPr algn="ctr"/>
                      <a:r>
                        <a:rPr lang="en-US" b="1" dirty="0"/>
                        <a:t>Race</a:t>
                      </a:r>
                    </a:p>
                  </a:txBody>
                  <a:tcPr anchor="ctr"/>
                </a:tc>
                <a:tc>
                  <a:txBody>
                    <a:bodyPr/>
                    <a:lstStyle/>
                    <a:p>
                      <a:pPr algn="ctr"/>
                      <a:r>
                        <a:rPr lang="en-US" b="1" dirty="0"/>
                        <a:t>Class</a:t>
                      </a:r>
                    </a:p>
                  </a:txBody>
                  <a:tcPr anchor="ctr"/>
                </a:tc>
                <a:tc>
                  <a:txBody>
                    <a:bodyPr/>
                    <a:lstStyle/>
                    <a:p>
                      <a:pPr algn="ctr"/>
                      <a:r>
                        <a:rPr lang="en-US" b="1" dirty="0"/>
                        <a:t>Role</a:t>
                      </a:r>
                    </a:p>
                  </a:txBody>
                  <a:tcPr anchor="ctr"/>
                </a:tc>
                <a:tc>
                  <a:txBody>
                    <a:bodyPr/>
                    <a:lstStyle/>
                    <a:p>
                      <a:pPr algn="ctr"/>
                      <a:r>
                        <a:rPr lang="en-US" b="1" dirty="0"/>
                        <a:t>Play Style</a:t>
                      </a:r>
                    </a:p>
                  </a:txBody>
                  <a:tcPr anchor="ctr"/>
                </a:tc>
                <a:extLst>
                  <a:ext uri="{0D108BD9-81ED-4DB2-BD59-A6C34878D82A}">
                    <a16:rowId xmlns:a16="http://schemas.microsoft.com/office/drawing/2014/main" xmlns="" val="3542353579"/>
                  </a:ext>
                </a:extLst>
              </a:tr>
            </a:tbl>
          </a:graphicData>
        </a:graphic>
      </p:graphicFrame>
    </p:spTree>
    <p:extLst>
      <p:ext uri="{BB962C8B-B14F-4D97-AF65-F5344CB8AC3E}">
        <p14:creationId xmlns:p14="http://schemas.microsoft.com/office/powerpoint/2010/main" val="9730407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1A191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ED641B2-B3CE-4A3A-B05C-04B0D6DA9D7A}"/>
              </a:ext>
            </a:extLst>
          </p:cNvPr>
          <p:cNvSpPr>
            <a:spLocks noGrp="1"/>
          </p:cNvSpPr>
          <p:nvPr>
            <p:ph type="title"/>
          </p:nvPr>
        </p:nvSpPr>
        <p:spPr>
          <a:xfrm>
            <a:off x="838200" y="365125"/>
            <a:ext cx="10515600" cy="1325563"/>
          </a:xfrm>
        </p:spPr>
        <p:txBody>
          <a:bodyPr/>
          <a:lstStyle/>
          <a:p>
            <a:r>
              <a:rPr lang="en-US" b="1" dirty="0">
                <a:solidFill>
                  <a:srgbClr val="FAC530"/>
                </a:solidFill>
                <a:latin typeface="Algerian" panose="04020705040A02060702" pitchFamily="82" charset="0"/>
              </a:rPr>
              <a:t>Hypotheses</a:t>
            </a:r>
          </a:p>
        </p:txBody>
      </p:sp>
      <p:sp>
        <p:nvSpPr>
          <p:cNvPr id="3" name="Content Placeholder 2">
            <a:extLst>
              <a:ext uri="{FF2B5EF4-FFF2-40B4-BE49-F238E27FC236}">
                <a16:creationId xmlns:a16="http://schemas.microsoft.com/office/drawing/2014/main" xmlns="" id="{8864ADB0-F465-4132-A6F2-E2EDA945930E}"/>
              </a:ext>
            </a:extLst>
          </p:cNvPr>
          <p:cNvSpPr>
            <a:spLocks noGrp="1"/>
          </p:cNvSpPr>
          <p:nvPr>
            <p:ph idx="1"/>
          </p:nvPr>
        </p:nvSpPr>
        <p:spPr>
          <a:xfrm>
            <a:off x="838200" y="1825625"/>
            <a:ext cx="10515600" cy="4351338"/>
          </a:xfrm>
        </p:spPr>
        <p:txBody>
          <a:bodyPr>
            <a:normAutofit/>
          </a:bodyPr>
          <a:lstStyle/>
          <a:p>
            <a:r>
              <a:rPr lang="en-US" b="1" dirty="0">
                <a:solidFill>
                  <a:srgbClr val="FAC530"/>
                </a:solidFill>
              </a:rPr>
              <a:t>H1: Including the factor of player recurrence will lead to a significant increase in the predictive power of the Big Five Inventory (BFI) model along all dimensions</a:t>
            </a:r>
          </a:p>
          <a:p>
            <a:endParaRPr lang="en-US" b="1" dirty="0">
              <a:solidFill>
                <a:srgbClr val="FAC530"/>
              </a:solidFill>
            </a:endParaRPr>
          </a:p>
          <a:p>
            <a:r>
              <a:rPr lang="en-US" b="1" dirty="0">
                <a:solidFill>
                  <a:srgbClr val="FAC530"/>
                </a:solidFill>
              </a:rPr>
              <a:t>H2: A combination of higher Extraversion scores, lower Agreeableness scores, lower Neuroticism scores, and lower Openness scores will predict players’ biological sex such that those scores will correspond with male respondents</a:t>
            </a:r>
          </a:p>
          <a:p>
            <a:endParaRPr lang="en-US" b="1" dirty="0">
              <a:solidFill>
                <a:srgbClr val="FAC530"/>
              </a:solidFill>
            </a:endParaRPr>
          </a:p>
        </p:txBody>
      </p:sp>
    </p:spTree>
    <p:extLst>
      <p:ext uri="{BB962C8B-B14F-4D97-AF65-F5344CB8AC3E}">
        <p14:creationId xmlns:p14="http://schemas.microsoft.com/office/powerpoint/2010/main" val="29479806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1A191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ED641B2-B3CE-4A3A-B05C-04B0D6DA9D7A}"/>
              </a:ext>
            </a:extLst>
          </p:cNvPr>
          <p:cNvSpPr>
            <a:spLocks noGrp="1"/>
          </p:cNvSpPr>
          <p:nvPr>
            <p:ph type="title"/>
          </p:nvPr>
        </p:nvSpPr>
        <p:spPr>
          <a:xfrm>
            <a:off x="838200" y="365125"/>
            <a:ext cx="10515600" cy="1325563"/>
          </a:xfrm>
        </p:spPr>
        <p:txBody>
          <a:bodyPr/>
          <a:lstStyle/>
          <a:p>
            <a:r>
              <a:rPr lang="en-US" b="1" dirty="0">
                <a:solidFill>
                  <a:srgbClr val="FAC530"/>
                </a:solidFill>
                <a:latin typeface="Algerian" panose="04020705040A02060702" pitchFamily="82" charset="0"/>
              </a:rPr>
              <a:t>Hypotheses</a:t>
            </a:r>
          </a:p>
        </p:txBody>
      </p:sp>
      <p:sp>
        <p:nvSpPr>
          <p:cNvPr id="3" name="Content Placeholder 2">
            <a:extLst>
              <a:ext uri="{FF2B5EF4-FFF2-40B4-BE49-F238E27FC236}">
                <a16:creationId xmlns:a16="http://schemas.microsoft.com/office/drawing/2014/main" xmlns="" id="{8864ADB0-F465-4132-A6F2-E2EDA945930E}"/>
              </a:ext>
            </a:extLst>
          </p:cNvPr>
          <p:cNvSpPr>
            <a:spLocks noGrp="1"/>
          </p:cNvSpPr>
          <p:nvPr>
            <p:ph idx="1"/>
          </p:nvPr>
        </p:nvSpPr>
        <p:spPr>
          <a:xfrm>
            <a:off x="838200" y="1825624"/>
            <a:ext cx="10515600" cy="5032375"/>
          </a:xfrm>
        </p:spPr>
        <p:txBody>
          <a:bodyPr>
            <a:normAutofit fontScale="92500" lnSpcReduction="20000"/>
          </a:bodyPr>
          <a:lstStyle/>
          <a:p>
            <a:r>
              <a:rPr lang="en-US" b="1" dirty="0">
                <a:solidFill>
                  <a:srgbClr val="FAC530"/>
                </a:solidFill>
              </a:rPr>
              <a:t>H3: A combination of higher Extraversion and lower Neuroticism scores will positively predict player preferences towards </a:t>
            </a:r>
            <a:r>
              <a:rPr lang="en-US" b="1" dirty="0" err="1">
                <a:solidFill>
                  <a:srgbClr val="FAC530"/>
                </a:solidFill>
              </a:rPr>
              <a:t>PvP</a:t>
            </a:r>
            <a:r>
              <a:rPr lang="en-US" b="1" dirty="0">
                <a:solidFill>
                  <a:srgbClr val="FAC530"/>
                </a:solidFill>
              </a:rPr>
              <a:t> play-styles as opposed to RP or </a:t>
            </a:r>
            <a:r>
              <a:rPr lang="en-US" b="1" dirty="0" err="1">
                <a:solidFill>
                  <a:srgbClr val="FAC530"/>
                </a:solidFill>
              </a:rPr>
              <a:t>PvE</a:t>
            </a:r>
            <a:r>
              <a:rPr lang="en-US" b="1" dirty="0">
                <a:solidFill>
                  <a:srgbClr val="FAC530"/>
                </a:solidFill>
              </a:rPr>
              <a:t>.</a:t>
            </a:r>
          </a:p>
          <a:p>
            <a:endParaRPr lang="en-US" b="1" dirty="0">
              <a:solidFill>
                <a:srgbClr val="FAC530"/>
              </a:solidFill>
            </a:endParaRPr>
          </a:p>
          <a:p>
            <a:r>
              <a:rPr lang="en-US" b="1" dirty="0">
                <a:solidFill>
                  <a:srgbClr val="FAC530"/>
                </a:solidFill>
              </a:rPr>
              <a:t>H4a: Participants’ personality traits will predict their free-responses to queries regarding race and class.</a:t>
            </a:r>
          </a:p>
          <a:p>
            <a:endParaRPr lang="en-US" b="1" dirty="0">
              <a:solidFill>
                <a:srgbClr val="FAC530"/>
              </a:solidFill>
            </a:endParaRPr>
          </a:p>
          <a:p>
            <a:r>
              <a:rPr lang="en-US" b="1" dirty="0">
                <a:solidFill>
                  <a:srgbClr val="FAC530"/>
                </a:solidFill>
              </a:rPr>
              <a:t>H5: Participants’ personality traits will predict their responses to three-choice forced queries regarding race and class.</a:t>
            </a:r>
          </a:p>
          <a:p>
            <a:endParaRPr lang="en-US" b="1" dirty="0">
              <a:solidFill>
                <a:srgbClr val="FAC530"/>
              </a:solidFill>
            </a:endParaRPr>
          </a:p>
          <a:p>
            <a:r>
              <a:rPr lang="en-US" b="1" dirty="0">
                <a:solidFill>
                  <a:srgbClr val="FAC530"/>
                </a:solidFill>
              </a:rPr>
              <a:t>H6: A combination of increased Conscientiousness scores, increased agreeableness scores, and decreased Extraversion scores will predict players’ alignment such that those exhibiting those traits will be more likely to align with Alliance forces than the Horde.</a:t>
            </a:r>
          </a:p>
        </p:txBody>
      </p:sp>
    </p:spTree>
    <p:extLst>
      <p:ext uri="{BB962C8B-B14F-4D97-AF65-F5344CB8AC3E}">
        <p14:creationId xmlns:p14="http://schemas.microsoft.com/office/powerpoint/2010/main" val="16227488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1A191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ED641B2-B3CE-4A3A-B05C-04B0D6DA9D7A}"/>
              </a:ext>
            </a:extLst>
          </p:cNvPr>
          <p:cNvSpPr>
            <a:spLocks noGrp="1"/>
          </p:cNvSpPr>
          <p:nvPr>
            <p:ph type="title"/>
          </p:nvPr>
        </p:nvSpPr>
        <p:spPr>
          <a:xfrm>
            <a:off x="838200" y="365125"/>
            <a:ext cx="10515600" cy="1325563"/>
          </a:xfrm>
        </p:spPr>
        <p:txBody>
          <a:bodyPr/>
          <a:lstStyle/>
          <a:p>
            <a:r>
              <a:rPr lang="en-US" b="1" dirty="0">
                <a:solidFill>
                  <a:srgbClr val="FAC530"/>
                </a:solidFill>
                <a:latin typeface="Algerian" panose="04020705040A02060702" pitchFamily="82" charset="0"/>
              </a:rPr>
              <a:t>Hypotheses</a:t>
            </a:r>
          </a:p>
        </p:txBody>
      </p:sp>
      <p:sp>
        <p:nvSpPr>
          <p:cNvPr id="3" name="Content Placeholder 2">
            <a:extLst>
              <a:ext uri="{FF2B5EF4-FFF2-40B4-BE49-F238E27FC236}">
                <a16:creationId xmlns:a16="http://schemas.microsoft.com/office/drawing/2014/main" xmlns="" id="{8864ADB0-F465-4132-A6F2-E2EDA945930E}"/>
              </a:ext>
            </a:extLst>
          </p:cNvPr>
          <p:cNvSpPr>
            <a:spLocks noGrp="1"/>
          </p:cNvSpPr>
          <p:nvPr>
            <p:ph idx="1"/>
          </p:nvPr>
        </p:nvSpPr>
        <p:spPr>
          <a:xfrm>
            <a:off x="838200" y="1825624"/>
            <a:ext cx="10515600" cy="4888443"/>
          </a:xfrm>
        </p:spPr>
        <p:txBody>
          <a:bodyPr>
            <a:normAutofit/>
          </a:bodyPr>
          <a:lstStyle/>
          <a:p>
            <a:r>
              <a:rPr lang="en-US" b="1" dirty="0">
                <a:solidFill>
                  <a:srgbClr val="FAC530"/>
                </a:solidFill>
              </a:rPr>
              <a:t>H7a: Participants’ responses to the motivation to play online games scale with predict their choices of play style</a:t>
            </a:r>
          </a:p>
          <a:p>
            <a:r>
              <a:rPr lang="en-US" b="1" dirty="0">
                <a:solidFill>
                  <a:srgbClr val="FAC530"/>
                </a:solidFill>
              </a:rPr>
              <a:t>H7b: Participants’ responses to the motivation to play online games scale with predict their choices of character role</a:t>
            </a:r>
          </a:p>
          <a:p>
            <a:endParaRPr lang="en-US" b="1" dirty="0">
              <a:solidFill>
                <a:srgbClr val="FAC530"/>
              </a:solidFill>
            </a:endParaRPr>
          </a:p>
          <a:p>
            <a:r>
              <a:rPr lang="en-US" b="1" dirty="0">
                <a:solidFill>
                  <a:srgbClr val="FAC530"/>
                </a:solidFill>
              </a:rPr>
              <a:t>H8: Responses to WoW probes regarding designing a character with which they identify will be predicted by BFI measures with larger effect sizes than responses based on players’ main characters. </a:t>
            </a:r>
          </a:p>
          <a:p>
            <a:endParaRPr lang="en-US" b="1" dirty="0">
              <a:solidFill>
                <a:srgbClr val="FAC530"/>
              </a:solidFill>
            </a:endParaRPr>
          </a:p>
        </p:txBody>
      </p:sp>
    </p:spTree>
    <p:extLst>
      <p:ext uri="{BB962C8B-B14F-4D97-AF65-F5344CB8AC3E}">
        <p14:creationId xmlns:p14="http://schemas.microsoft.com/office/powerpoint/2010/main" val="18653102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1A191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ED641B2-B3CE-4A3A-B05C-04B0D6DA9D7A}"/>
              </a:ext>
            </a:extLst>
          </p:cNvPr>
          <p:cNvSpPr>
            <a:spLocks noGrp="1"/>
          </p:cNvSpPr>
          <p:nvPr>
            <p:ph type="title"/>
          </p:nvPr>
        </p:nvSpPr>
        <p:spPr>
          <a:xfrm>
            <a:off x="838200" y="365125"/>
            <a:ext cx="10515600" cy="1325563"/>
          </a:xfrm>
        </p:spPr>
        <p:txBody>
          <a:bodyPr/>
          <a:lstStyle/>
          <a:p>
            <a:r>
              <a:rPr lang="en-US" b="1" dirty="0">
                <a:solidFill>
                  <a:srgbClr val="FAC530"/>
                </a:solidFill>
                <a:latin typeface="Algerian" panose="04020705040A02060702" pitchFamily="82" charset="0"/>
              </a:rPr>
              <a:t>References</a:t>
            </a:r>
          </a:p>
        </p:txBody>
      </p:sp>
      <p:sp>
        <p:nvSpPr>
          <p:cNvPr id="3" name="Content Placeholder 2">
            <a:extLst>
              <a:ext uri="{FF2B5EF4-FFF2-40B4-BE49-F238E27FC236}">
                <a16:creationId xmlns:a16="http://schemas.microsoft.com/office/drawing/2014/main" xmlns="" id="{8864ADB0-F465-4132-A6F2-E2EDA945930E}"/>
              </a:ext>
            </a:extLst>
          </p:cNvPr>
          <p:cNvSpPr>
            <a:spLocks noGrp="1"/>
          </p:cNvSpPr>
          <p:nvPr>
            <p:ph idx="1"/>
          </p:nvPr>
        </p:nvSpPr>
        <p:spPr>
          <a:xfrm>
            <a:off x="838200" y="1825625"/>
            <a:ext cx="10515600" cy="4351338"/>
          </a:xfrm>
        </p:spPr>
        <p:txBody>
          <a:bodyPr>
            <a:normAutofit/>
          </a:bodyPr>
          <a:lstStyle/>
          <a:p>
            <a:endParaRPr lang="en-US" b="1" dirty="0">
              <a:solidFill>
                <a:srgbClr val="FAC530"/>
              </a:solidFill>
            </a:endParaRPr>
          </a:p>
          <a:p>
            <a:endParaRPr lang="en-US" b="1" dirty="0">
              <a:solidFill>
                <a:srgbClr val="FAC530"/>
              </a:solidFill>
            </a:endParaRPr>
          </a:p>
        </p:txBody>
      </p:sp>
    </p:spTree>
    <p:extLst>
      <p:ext uri="{BB962C8B-B14F-4D97-AF65-F5344CB8AC3E}">
        <p14:creationId xmlns:p14="http://schemas.microsoft.com/office/powerpoint/2010/main" val="3265545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1A191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ED641B2-B3CE-4A3A-B05C-04B0D6DA9D7A}"/>
              </a:ext>
            </a:extLst>
          </p:cNvPr>
          <p:cNvSpPr>
            <a:spLocks noGrp="1"/>
          </p:cNvSpPr>
          <p:nvPr>
            <p:ph type="title"/>
          </p:nvPr>
        </p:nvSpPr>
        <p:spPr>
          <a:xfrm>
            <a:off x="4580467" y="2766218"/>
            <a:ext cx="3031066" cy="1325563"/>
          </a:xfrm>
        </p:spPr>
        <p:txBody>
          <a:bodyPr/>
          <a:lstStyle/>
          <a:p>
            <a:r>
              <a:rPr lang="en-US" b="1" dirty="0">
                <a:solidFill>
                  <a:srgbClr val="FAC530"/>
                </a:solidFill>
                <a:latin typeface="Algerian" panose="04020705040A02060702" pitchFamily="82" charset="0"/>
              </a:rPr>
              <a:t>Questions</a:t>
            </a:r>
          </a:p>
        </p:txBody>
      </p:sp>
    </p:spTree>
    <p:extLst>
      <p:ext uri="{BB962C8B-B14F-4D97-AF65-F5344CB8AC3E}">
        <p14:creationId xmlns:p14="http://schemas.microsoft.com/office/powerpoint/2010/main" val="28497282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1A191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ED641B2-B3CE-4A3A-B05C-04B0D6DA9D7A}"/>
              </a:ext>
            </a:extLst>
          </p:cNvPr>
          <p:cNvSpPr>
            <a:spLocks noGrp="1"/>
          </p:cNvSpPr>
          <p:nvPr>
            <p:ph type="title"/>
          </p:nvPr>
        </p:nvSpPr>
        <p:spPr>
          <a:xfrm>
            <a:off x="838200" y="365125"/>
            <a:ext cx="10515600" cy="1325563"/>
          </a:xfrm>
        </p:spPr>
        <p:txBody>
          <a:bodyPr/>
          <a:lstStyle/>
          <a:p>
            <a:r>
              <a:rPr lang="en-US" b="1">
                <a:solidFill>
                  <a:srgbClr val="FAC530"/>
                </a:solidFill>
                <a:latin typeface="Algerian" panose="04020705040A02060702" pitchFamily="82" charset="0"/>
              </a:rPr>
              <a:t>Studying Video-Gamers</a:t>
            </a:r>
            <a:endParaRPr lang="en-US" b="1" dirty="0">
              <a:solidFill>
                <a:srgbClr val="FAC530"/>
              </a:solidFill>
              <a:latin typeface="Algerian" panose="04020705040A02060702" pitchFamily="82" charset="0"/>
            </a:endParaRPr>
          </a:p>
        </p:txBody>
      </p:sp>
      <p:sp>
        <p:nvSpPr>
          <p:cNvPr id="3" name="Content Placeholder 2">
            <a:extLst>
              <a:ext uri="{FF2B5EF4-FFF2-40B4-BE49-F238E27FC236}">
                <a16:creationId xmlns:a16="http://schemas.microsoft.com/office/drawing/2014/main" xmlns="" id="{8864ADB0-F465-4132-A6F2-E2EDA945930E}"/>
              </a:ext>
            </a:extLst>
          </p:cNvPr>
          <p:cNvSpPr>
            <a:spLocks noGrp="1"/>
          </p:cNvSpPr>
          <p:nvPr>
            <p:ph idx="1"/>
          </p:nvPr>
        </p:nvSpPr>
        <p:spPr>
          <a:xfrm>
            <a:off x="838200" y="1552909"/>
            <a:ext cx="10515600" cy="4351338"/>
          </a:xfrm>
        </p:spPr>
        <p:txBody>
          <a:bodyPr>
            <a:normAutofit/>
          </a:bodyPr>
          <a:lstStyle/>
          <a:p>
            <a:r>
              <a:rPr lang="en-US" b="1" dirty="0">
                <a:solidFill>
                  <a:srgbClr val="FAC530"/>
                </a:solidFill>
              </a:rPr>
              <a:t>Previous research into the self-reported and behavioral tendencies of video-gamers has yielded fascinating insight into individuals’ reasons to play as well as their motivations to engage with others</a:t>
            </a:r>
          </a:p>
          <a:p>
            <a:endParaRPr lang="en-US" b="1" dirty="0">
              <a:solidFill>
                <a:srgbClr val="FAC530"/>
              </a:solidFill>
            </a:endParaRPr>
          </a:p>
          <a:p>
            <a:r>
              <a:rPr lang="en-US" b="1" dirty="0">
                <a:solidFill>
                  <a:srgbClr val="FAC530"/>
                </a:solidFill>
              </a:rPr>
              <a:t>A number of taxonomies have arisen which perceive themselves to be paramount to the discussion of video games</a:t>
            </a:r>
          </a:p>
          <a:p>
            <a:endParaRPr lang="en-US" b="1" dirty="0">
              <a:solidFill>
                <a:srgbClr val="FAC530"/>
              </a:solidFill>
            </a:endParaRPr>
          </a:p>
        </p:txBody>
      </p:sp>
      <p:pic>
        <p:nvPicPr>
          <p:cNvPr id="1026" name="Picture 2" descr="Image result for video gamer taxonomy">
            <a:extLst>
              <a:ext uri="{FF2B5EF4-FFF2-40B4-BE49-F238E27FC236}">
                <a16:creationId xmlns:a16="http://schemas.microsoft.com/office/drawing/2014/main" xmlns="" id="{5D443218-5EC3-4943-B3E9-57D04712952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12247" y="4331368"/>
            <a:ext cx="4622395" cy="240809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video gamer taxonomy">
            <a:extLst>
              <a:ext uri="{FF2B5EF4-FFF2-40B4-BE49-F238E27FC236}">
                <a16:creationId xmlns:a16="http://schemas.microsoft.com/office/drawing/2014/main" xmlns="" id="{B9F3B48D-6D41-48B8-9F00-3F7914C54A1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6851" t="35391" r="19445" b="4032"/>
          <a:stretch/>
        </p:blipFill>
        <p:spPr bwMode="auto">
          <a:xfrm>
            <a:off x="7292623" y="4331368"/>
            <a:ext cx="3795371" cy="24080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46146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A191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ED641B2-B3CE-4A3A-B05C-04B0D6DA9D7A}"/>
              </a:ext>
            </a:extLst>
          </p:cNvPr>
          <p:cNvSpPr>
            <a:spLocks noGrp="1"/>
          </p:cNvSpPr>
          <p:nvPr>
            <p:ph type="title"/>
          </p:nvPr>
        </p:nvSpPr>
        <p:spPr/>
        <p:txBody>
          <a:bodyPr/>
          <a:lstStyle/>
          <a:p>
            <a:r>
              <a:rPr lang="en-US" b="1" dirty="0">
                <a:solidFill>
                  <a:srgbClr val="FAC530"/>
                </a:solidFill>
                <a:latin typeface="Algerian" panose="04020705040A02060702" pitchFamily="82" charset="0"/>
              </a:rPr>
              <a:t>Overview</a:t>
            </a:r>
          </a:p>
        </p:txBody>
      </p:sp>
      <p:sp>
        <p:nvSpPr>
          <p:cNvPr id="3" name="Content Placeholder 2">
            <a:extLst>
              <a:ext uri="{FF2B5EF4-FFF2-40B4-BE49-F238E27FC236}">
                <a16:creationId xmlns:a16="http://schemas.microsoft.com/office/drawing/2014/main" xmlns="" id="{8864ADB0-F465-4132-A6F2-E2EDA945930E}"/>
              </a:ext>
            </a:extLst>
          </p:cNvPr>
          <p:cNvSpPr>
            <a:spLocks noGrp="1"/>
          </p:cNvSpPr>
          <p:nvPr>
            <p:ph idx="1"/>
          </p:nvPr>
        </p:nvSpPr>
        <p:spPr/>
        <p:txBody>
          <a:bodyPr/>
          <a:lstStyle/>
          <a:p>
            <a:r>
              <a:rPr lang="en-US" b="1" dirty="0">
                <a:solidFill>
                  <a:srgbClr val="FAC530"/>
                </a:solidFill>
              </a:rPr>
              <a:t>Background: Why should we care about video game play?</a:t>
            </a:r>
          </a:p>
          <a:p>
            <a:pPr marL="0" indent="0">
              <a:buNone/>
            </a:pPr>
            <a:endParaRPr lang="en-US" b="1" dirty="0">
              <a:solidFill>
                <a:srgbClr val="FAC530"/>
              </a:solidFill>
            </a:endParaRPr>
          </a:p>
          <a:p>
            <a:r>
              <a:rPr lang="en-US" b="1" dirty="0">
                <a:solidFill>
                  <a:srgbClr val="FAC530"/>
                </a:solidFill>
              </a:rPr>
              <a:t>Context: Does World of Warcraft provide a meaningful test case?</a:t>
            </a:r>
          </a:p>
          <a:p>
            <a:endParaRPr lang="en-US" b="1" dirty="0">
              <a:solidFill>
                <a:srgbClr val="FAC530"/>
              </a:solidFill>
            </a:endParaRPr>
          </a:p>
          <a:p>
            <a:r>
              <a:rPr lang="en-US" b="1" dirty="0">
                <a:solidFill>
                  <a:srgbClr val="FAC530"/>
                </a:solidFill>
              </a:rPr>
              <a:t>Present Research: How can we quantify the impact of video game play?</a:t>
            </a:r>
          </a:p>
          <a:p>
            <a:endParaRPr lang="en-US" b="1" dirty="0">
              <a:solidFill>
                <a:srgbClr val="FAC530"/>
              </a:solidFill>
            </a:endParaRPr>
          </a:p>
          <a:p>
            <a:r>
              <a:rPr lang="en-US" b="1" dirty="0">
                <a:solidFill>
                  <a:srgbClr val="FAC530"/>
                </a:solidFill>
              </a:rPr>
              <a:t>End-game: What does this research contribute?</a:t>
            </a:r>
          </a:p>
        </p:txBody>
      </p:sp>
    </p:spTree>
    <p:extLst>
      <p:ext uri="{BB962C8B-B14F-4D97-AF65-F5344CB8AC3E}">
        <p14:creationId xmlns:p14="http://schemas.microsoft.com/office/powerpoint/2010/main" val="9805855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A191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ED641B2-B3CE-4A3A-B05C-04B0D6DA9D7A}"/>
              </a:ext>
            </a:extLst>
          </p:cNvPr>
          <p:cNvSpPr>
            <a:spLocks noGrp="1"/>
          </p:cNvSpPr>
          <p:nvPr>
            <p:ph type="title"/>
          </p:nvPr>
        </p:nvSpPr>
        <p:spPr/>
        <p:txBody>
          <a:bodyPr/>
          <a:lstStyle/>
          <a:p>
            <a:r>
              <a:rPr lang="en-US" b="1" dirty="0">
                <a:solidFill>
                  <a:srgbClr val="FAC530"/>
                </a:solidFill>
                <a:latin typeface="Algerian" panose="04020705040A02060702" pitchFamily="82" charset="0"/>
              </a:rPr>
              <a:t>Background</a:t>
            </a:r>
          </a:p>
        </p:txBody>
      </p:sp>
      <p:sp>
        <p:nvSpPr>
          <p:cNvPr id="3" name="Content Placeholder 2">
            <a:extLst>
              <a:ext uri="{FF2B5EF4-FFF2-40B4-BE49-F238E27FC236}">
                <a16:creationId xmlns:a16="http://schemas.microsoft.com/office/drawing/2014/main" xmlns="" id="{8864ADB0-F465-4132-A6F2-E2EDA945930E}"/>
              </a:ext>
            </a:extLst>
          </p:cNvPr>
          <p:cNvSpPr>
            <a:spLocks noGrp="1"/>
          </p:cNvSpPr>
          <p:nvPr>
            <p:ph idx="1"/>
          </p:nvPr>
        </p:nvSpPr>
        <p:spPr/>
        <p:txBody>
          <a:bodyPr/>
          <a:lstStyle/>
          <a:p>
            <a:r>
              <a:rPr lang="en-US" b="1" dirty="0">
                <a:solidFill>
                  <a:srgbClr val="FAC530"/>
                </a:solidFill>
              </a:rPr>
              <a:t>Video games have superseded television as the main form of media consumed in first world countries</a:t>
            </a:r>
          </a:p>
          <a:p>
            <a:endParaRPr lang="en-US" b="1" dirty="0">
              <a:solidFill>
                <a:srgbClr val="FAC530"/>
              </a:solidFill>
            </a:endParaRPr>
          </a:p>
          <a:p>
            <a:r>
              <a:rPr lang="en-US" b="1" dirty="0">
                <a:solidFill>
                  <a:srgbClr val="FAC530"/>
                </a:solidFill>
              </a:rPr>
              <a:t>Increasingly, young people turn to video games to fulfill their desire for hedonistic activity</a:t>
            </a:r>
          </a:p>
          <a:p>
            <a:endParaRPr lang="en-US" b="1" dirty="0">
              <a:solidFill>
                <a:srgbClr val="FAC530"/>
              </a:solidFill>
            </a:endParaRPr>
          </a:p>
          <a:p>
            <a:r>
              <a:rPr lang="en-US" b="1" dirty="0">
                <a:solidFill>
                  <a:srgbClr val="FAC530"/>
                </a:solidFill>
              </a:rPr>
              <a:t>A multiplicity of questions surround the relationship between individuals and their interaction with video games</a:t>
            </a:r>
          </a:p>
          <a:p>
            <a:endParaRPr lang="en-US" b="1" dirty="0">
              <a:solidFill>
                <a:srgbClr val="FAC530"/>
              </a:solidFill>
            </a:endParaRPr>
          </a:p>
        </p:txBody>
      </p:sp>
    </p:spTree>
    <p:extLst>
      <p:ext uri="{BB962C8B-B14F-4D97-AF65-F5344CB8AC3E}">
        <p14:creationId xmlns:p14="http://schemas.microsoft.com/office/powerpoint/2010/main" val="21603291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A191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ED641B2-B3CE-4A3A-B05C-04B0D6DA9D7A}"/>
              </a:ext>
            </a:extLst>
          </p:cNvPr>
          <p:cNvSpPr>
            <a:spLocks noGrp="1"/>
          </p:cNvSpPr>
          <p:nvPr>
            <p:ph type="title"/>
          </p:nvPr>
        </p:nvSpPr>
        <p:spPr/>
        <p:txBody>
          <a:bodyPr/>
          <a:lstStyle/>
          <a:p>
            <a:r>
              <a:rPr lang="en-US" b="1" dirty="0">
                <a:solidFill>
                  <a:srgbClr val="FAC530"/>
                </a:solidFill>
                <a:latin typeface="Algerian" panose="04020705040A02060702" pitchFamily="82" charset="0"/>
              </a:rPr>
              <a:t>Background</a:t>
            </a:r>
          </a:p>
        </p:txBody>
      </p:sp>
      <p:sp>
        <p:nvSpPr>
          <p:cNvPr id="3" name="Content Placeholder 2">
            <a:extLst>
              <a:ext uri="{FF2B5EF4-FFF2-40B4-BE49-F238E27FC236}">
                <a16:creationId xmlns:a16="http://schemas.microsoft.com/office/drawing/2014/main" xmlns="" id="{8864ADB0-F465-4132-A6F2-E2EDA945930E}"/>
              </a:ext>
            </a:extLst>
          </p:cNvPr>
          <p:cNvSpPr>
            <a:spLocks noGrp="1"/>
          </p:cNvSpPr>
          <p:nvPr>
            <p:ph idx="1"/>
          </p:nvPr>
        </p:nvSpPr>
        <p:spPr/>
        <p:txBody>
          <a:bodyPr/>
          <a:lstStyle/>
          <a:p>
            <a:r>
              <a:rPr lang="en-US" b="1" dirty="0">
                <a:solidFill>
                  <a:srgbClr val="FAC530"/>
                </a:solidFill>
              </a:rPr>
              <a:t>The issue that has dominated the forefront of the debate surrounding the effect of video games is that of violence</a:t>
            </a:r>
          </a:p>
          <a:p>
            <a:endParaRPr lang="en-US" b="1" dirty="0">
              <a:solidFill>
                <a:srgbClr val="FAC530"/>
              </a:solidFill>
            </a:endParaRPr>
          </a:p>
          <a:p>
            <a:r>
              <a:rPr lang="en-US" b="1" dirty="0">
                <a:solidFill>
                  <a:srgbClr val="FAC530"/>
                </a:solidFill>
              </a:rPr>
              <a:t>Few empirical studies have rendered any meaningful data regarding the issue of the impact of video games on individuals’ behaviors </a:t>
            </a:r>
          </a:p>
          <a:p>
            <a:endParaRPr lang="en-US" b="1" dirty="0">
              <a:solidFill>
                <a:srgbClr val="FAC530"/>
              </a:solidFill>
            </a:endParaRPr>
          </a:p>
          <a:p>
            <a:r>
              <a:rPr lang="en-US" b="1" dirty="0">
                <a:solidFill>
                  <a:srgbClr val="FAC530"/>
                </a:solidFill>
              </a:rPr>
              <a:t>The prevailing argument seems to be an extension of the one raised against film media: exposure to violence begets violence</a:t>
            </a:r>
          </a:p>
          <a:p>
            <a:endParaRPr lang="en-US" b="1" dirty="0">
              <a:solidFill>
                <a:srgbClr val="FAC530"/>
              </a:solidFill>
            </a:endParaRPr>
          </a:p>
        </p:txBody>
      </p:sp>
    </p:spTree>
    <p:extLst>
      <p:ext uri="{BB962C8B-B14F-4D97-AF65-F5344CB8AC3E}">
        <p14:creationId xmlns:p14="http://schemas.microsoft.com/office/powerpoint/2010/main" val="9630787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A191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ED641B2-B3CE-4A3A-B05C-04B0D6DA9D7A}"/>
              </a:ext>
            </a:extLst>
          </p:cNvPr>
          <p:cNvSpPr>
            <a:spLocks noGrp="1"/>
          </p:cNvSpPr>
          <p:nvPr>
            <p:ph type="title"/>
          </p:nvPr>
        </p:nvSpPr>
        <p:spPr/>
        <p:txBody>
          <a:bodyPr/>
          <a:lstStyle/>
          <a:p>
            <a:r>
              <a:rPr lang="en-US" b="1" dirty="0">
                <a:solidFill>
                  <a:srgbClr val="FAC530"/>
                </a:solidFill>
                <a:latin typeface="Algerian" panose="04020705040A02060702" pitchFamily="82" charset="0"/>
              </a:rPr>
              <a:t>Background</a:t>
            </a:r>
          </a:p>
        </p:txBody>
      </p:sp>
      <p:sp>
        <p:nvSpPr>
          <p:cNvPr id="3" name="Content Placeholder 2">
            <a:extLst>
              <a:ext uri="{FF2B5EF4-FFF2-40B4-BE49-F238E27FC236}">
                <a16:creationId xmlns:a16="http://schemas.microsoft.com/office/drawing/2014/main" xmlns="" id="{8864ADB0-F465-4132-A6F2-E2EDA945930E}"/>
              </a:ext>
            </a:extLst>
          </p:cNvPr>
          <p:cNvSpPr>
            <a:spLocks noGrp="1"/>
          </p:cNvSpPr>
          <p:nvPr>
            <p:ph idx="1"/>
          </p:nvPr>
        </p:nvSpPr>
        <p:spPr>
          <a:xfrm>
            <a:off x="838200" y="1532467"/>
            <a:ext cx="10515600" cy="4644496"/>
          </a:xfrm>
        </p:spPr>
        <p:txBody>
          <a:bodyPr>
            <a:normAutofit lnSpcReduction="10000"/>
          </a:bodyPr>
          <a:lstStyle/>
          <a:p>
            <a:r>
              <a:rPr lang="en-US" b="1" dirty="0">
                <a:solidFill>
                  <a:srgbClr val="FAC530"/>
                </a:solidFill>
              </a:rPr>
              <a:t>What facets define the relationship between a player and a game?</a:t>
            </a:r>
          </a:p>
          <a:p>
            <a:endParaRPr lang="en-US" b="1" dirty="0">
              <a:solidFill>
                <a:srgbClr val="FAC530"/>
              </a:solidFill>
            </a:endParaRPr>
          </a:p>
          <a:p>
            <a:r>
              <a:rPr lang="en-US" b="1" dirty="0">
                <a:solidFill>
                  <a:srgbClr val="FAC530"/>
                </a:solidFill>
              </a:rPr>
              <a:t>Can we predict the behaviors of players in game?</a:t>
            </a:r>
          </a:p>
          <a:p>
            <a:endParaRPr lang="en-US" b="1" dirty="0">
              <a:solidFill>
                <a:srgbClr val="FAC530"/>
              </a:solidFill>
            </a:endParaRPr>
          </a:p>
          <a:p>
            <a:r>
              <a:rPr lang="en-US" b="1" dirty="0">
                <a:solidFill>
                  <a:srgbClr val="FAC530"/>
                </a:solidFill>
              </a:rPr>
              <a:t>Is it possible to extend that prediction to players’ tendencies post-play?</a:t>
            </a:r>
          </a:p>
          <a:p>
            <a:endParaRPr lang="en-US" b="1" dirty="0">
              <a:solidFill>
                <a:srgbClr val="FAC530"/>
              </a:solidFill>
            </a:endParaRPr>
          </a:p>
          <a:p>
            <a:r>
              <a:rPr lang="en-US" b="1" dirty="0">
                <a:solidFill>
                  <a:srgbClr val="FAC530"/>
                </a:solidFill>
              </a:rPr>
              <a:t>If it is possible to connect predisposition to virtual enaction, and virtual enaction to post-action, can predisposition alone predict post-action?</a:t>
            </a:r>
          </a:p>
          <a:p>
            <a:endParaRPr lang="en-US" b="1" dirty="0">
              <a:solidFill>
                <a:srgbClr val="FAC530"/>
              </a:solidFill>
            </a:endParaRPr>
          </a:p>
        </p:txBody>
      </p:sp>
    </p:spTree>
    <p:extLst>
      <p:ext uri="{BB962C8B-B14F-4D97-AF65-F5344CB8AC3E}">
        <p14:creationId xmlns:p14="http://schemas.microsoft.com/office/powerpoint/2010/main" val="13405583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A1915"/>
        </a:solidFill>
        <a:effectLst/>
      </p:bgPr>
    </p:bg>
    <p:spTree>
      <p:nvGrpSpPr>
        <p:cNvPr id="1" name=""/>
        <p:cNvGrpSpPr/>
        <p:nvPr/>
      </p:nvGrpSpPr>
      <p:grpSpPr>
        <a:xfrm>
          <a:off x="0" y="0"/>
          <a:ext cx="0" cy="0"/>
          <a:chOff x="0" y="0"/>
          <a:chExt cx="0" cy="0"/>
        </a:xfrm>
      </p:grpSpPr>
      <p:pic>
        <p:nvPicPr>
          <p:cNvPr id="6" name="Picture 5" descr="A close up of a fire&#10;&#10;Description automatically generated">
            <a:extLst>
              <a:ext uri="{FF2B5EF4-FFF2-40B4-BE49-F238E27FC236}">
                <a16:creationId xmlns:a16="http://schemas.microsoft.com/office/drawing/2014/main" xmlns="" id="{93863B2B-DD97-4D64-AF59-A7CC5891E8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1"/>
          </a:xfrm>
          <a:prstGeom prst="rect">
            <a:avLst/>
          </a:prstGeom>
        </p:spPr>
      </p:pic>
    </p:spTree>
    <p:extLst>
      <p:ext uri="{BB962C8B-B14F-4D97-AF65-F5344CB8AC3E}">
        <p14:creationId xmlns:p14="http://schemas.microsoft.com/office/powerpoint/2010/main" val="26196397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A191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ED641B2-B3CE-4A3A-B05C-04B0D6DA9D7A}"/>
              </a:ext>
            </a:extLst>
          </p:cNvPr>
          <p:cNvSpPr>
            <a:spLocks noGrp="1"/>
          </p:cNvSpPr>
          <p:nvPr>
            <p:ph type="title"/>
          </p:nvPr>
        </p:nvSpPr>
        <p:spPr/>
        <p:txBody>
          <a:bodyPr/>
          <a:lstStyle/>
          <a:p>
            <a:r>
              <a:rPr lang="en-US" b="1" dirty="0">
                <a:solidFill>
                  <a:srgbClr val="FAC530"/>
                </a:solidFill>
                <a:latin typeface="Algerian" panose="04020705040A02060702" pitchFamily="82" charset="0"/>
              </a:rPr>
              <a:t>Why World of Warcraft</a:t>
            </a:r>
          </a:p>
        </p:txBody>
      </p:sp>
      <p:sp>
        <p:nvSpPr>
          <p:cNvPr id="3" name="Content Placeholder 2">
            <a:extLst>
              <a:ext uri="{FF2B5EF4-FFF2-40B4-BE49-F238E27FC236}">
                <a16:creationId xmlns:a16="http://schemas.microsoft.com/office/drawing/2014/main" xmlns="" id="{8864ADB0-F465-4132-A6F2-E2EDA945930E}"/>
              </a:ext>
            </a:extLst>
          </p:cNvPr>
          <p:cNvSpPr>
            <a:spLocks noGrp="1"/>
          </p:cNvSpPr>
          <p:nvPr>
            <p:ph idx="1"/>
          </p:nvPr>
        </p:nvSpPr>
        <p:spPr/>
        <p:txBody>
          <a:bodyPr>
            <a:normAutofit/>
          </a:bodyPr>
          <a:lstStyle/>
          <a:p>
            <a:r>
              <a:rPr lang="en-US" b="1" dirty="0">
                <a:solidFill>
                  <a:srgbClr val="FAC530"/>
                </a:solidFill>
              </a:rPr>
              <a:t>The World of Warcraft is without doubt one of, if not the, most played massive-multiplayer online role-playing games that has ever existed</a:t>
            </a:r>
          </a:p>
          <a:p>
            <a:pPr marL="0" indent="0">
              <a:buNone/>
            </a:pPr>
            <a:endParaRPr lang="en-US" b="1" dirty="0">
              <a:solidFill>
                <a:srgbClr val="FAC530"/>
              </a:solidFill>
            </a:endParaRPr>
          </a:p>
          <a:p>
            <a:r>
              <a:rPr lang="en-US" b="1" dirty="0">
                <a:solidFill>
                  <a:srgbClr val="FAC530"/>
                </a:solidFill>
              </a:rPr>
              <a:t>The reach and implications of the playership of WoW can only be understated – the community involved in WoW truly spans age, socioeconomic status, motivation to play, and many other measures by which we typically discretize humanity </a:t>
            </a:r>
          </a:p>
          <a:p>
            <a:endParaRPr lang="en-US" b="1" dirty="0">
              <a:solidFill>
                <a:srgbClr val="FAC530"/>
              </a:solidFill>
            </a:endParaRPr>
          </a:p>
        </p:txBody>
      </p:sp>
    </p:spTree>
    <p:extLst>
      <p:ext uri="{BB962C8B-B14F-4D97-AF65-F5344CB8AC3E}">
        <p14:creationId xmlns:p14="http://schemas.microsoft.com/office/powerpoint/2010/main" val="4549713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A191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ED641B2-B3CE-4A3A-B05C-04B0D6DA9D7A}"/>
              </a:ext>
            </a:extLst>
          </p:cNvPr>
          <p:cNvSpPr>
            <a:spLocks noGrp="1"/>
          </p:cNvSpPr>
          <p:nvPr>
            <p:ph type="title"/>
          </p:nvPr>
        </p:nvSpPr>
        <p:spPr/>
        <p:txBody>
          <a:bodyPr/>
          <a:lstStyle/>
          <a:p>
            <a:r>
              <a:rPr lang="en-US" b="1" dirty="0">
                <a:solidFill>
                  <a:srgbClr val="FAC530"/>
                </a:solidFill>
                <a:latin typeface="Algerian" panose="04020705040A02060702" pitchFamily="82" charset="0"/>
              </a:rPr>
              <a:t>What is World of Warcraft</a:t>
            </a:r>
          </a:p>
        </p:txBody>
      </p:sp>
      <p:sp>
        <p:nvSpPr>
          <p:cNvPr id="3" name="Content Placeholder 2">
            <a:extLst>
              <a:ext uri="{FF2B5EF4-FFF2-40B4-BE49-F238E27FC236}">
                <a16:creationId xmlns:a16="http://schemas.microsoft.com/office/drawing/2014/main" xmlns="" id="{8864ADB0-F465-4132-A6F2-E2EDA945930E}"/>
              </a:ext>
            </a:extLst>
          </p:cNvPr>
          <p:cNvSpPr>
            <a:spLocks noGrp="1"/>
          </p:cNvSpPr>
          <p:nvPr>
            <p:ph idx="1"/>
          </p:nvPr>
        </p:nvSpPr>
        <p:spPr/>
        <p:txBody>
          <a:bodyPr>
            <a:normAutofit/>
          </a:bodyPr>
          <a:lstStyle/>
          <a:p>
            <a:r>
              <a:rPr lang="en-US" b="1" dirty="0">
                <a:solidFill>
                  <a:srgbClr val="FAC530"/>
                </a:solidFill>
              </a:rPr>
              <a:t>Massive-Multiplayer Online Role-Playing Game</a:t>
            </a:r>
          </a:p>
          <a:p>
            <a:endParaRPr lang="en-US" b="1" dirty="0">
              <a:solidFill>
                <a:srgbClr val="FAC530"/>
              </a:solidFill>
            </a:endParaRPr>
          </a:p>
          <a:p>
            <a:r>
              <a:rPr lang="en-US" b="1" dirty="0">
                <a:solidFill>
                  <a:srgbClr val="FAC530"/>
                </a:solidFill>
              </a:rPr>
              <a:t>The classic game takes place in the world of _____</a:t>
            </a:r>
          </a:p>
          <a:p>
            <a:endParaRPr lang="en-US" b="1" dirty="0">
              <a:solidFill>
                <a:srgbClr val="FAC530"/>
              </a:solidFill>
            </a:endParaRPr>
          </a:p>
          <a:p>
            <a:r>
              <a:rPr lang="en-US" b="1" dirty="0">
                <a:solidFill>
                  <a:srgbClr val="FAC530"/>
                </a:solidFill>
              </a:rPr>
              <a:t>Players are engaged in a struggle between ___ and ___ </a:t>
            </a:r>
          </a:p>
          <a:p>
            <a:endParaRPr lang="en-US" b="1" dirty="0">
              <a:solidFill>
                <a:srgbClr val="FAC530"/>
              </a:solidFill>
            </a:endParaRPr>
          </a:p>
          <a:p>
            <a:r>
              <a:rPr lang="en-US" b="1" dirty="0">
                <a:solidFill>
                  <a:srgbClr val="FAC530"/>
                </a:solidFill>
              </a:rPr>
              <a:t>The overarching theme of the game is that players seek to accomplish ____ while also _____</a:t>
            </a:r>
          </a:p>
          <a:p>
            <a:endParaRPr lang="en-US" b="1" dirty="0">
              <a:solidFill>
                <a:srgbClr val="FAC530"/>
              </a:solidFill>
            </a:endParaRPr>
          </a:p>
        </p:txBody>
      </p:sp>
    </p:spTree>
    <p:extLst>
      <p:ext uri="{BB962C8B-B14F-4D97-AF65-F5344CB8AC3E}">
        <p14:creationId xmlns:p14="http://schemas.microsoft.com/office/powerpoint/2010/main" val="393926413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127</TotalTime>
  <Words>1031</Words>
  <Application>Microsoft Office PowerPoint</Application>
  <PresentationFormat>Widescreen</PresentationFormat>
  <Paragraphs>115</Paragraphs>
  <Slides>29</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29</vt:i4>
      </vt:variant>
    </vt:vector>
  </HeadingPairs>
  <TitlesOfParts>
    <vt:vector size="35" baseType="lpstr">
      <vt:lpstr>Algerian</vt:lpstr>
      <vt:lpstr>-apple-system</vt:lpstr>
      <vt:lpstr>Arial</vt:lpstr>
      <vt:lpstr>Calibri</vt:lpstr>
      <vt:lpstr>Calibri Light</vt:lpstr>
      <vt:lpstr>Office Theme</vt:lpstr>
      <vt:lpstr>PowerPoint Presentation</vt:lpstr>
      <vt:lpstr>PowerPoint Presentation</vt:lpstr>
      <vt:lpstr>Overview</vt:lpstr>
      <vt:lpstr>Background</vt:lpstr>
      <vt:lpstr>Background</vt:lpstr>
      <vt:lpstr>Background</vt:lpstr>
      <vt:lpstr>PowerPoint Presentation</vt:lpstr>
      <vt:lpstr>Why World of Warcraft</vt:lpstr>
      <vt:lpstr>What is World of Warcraft</vt:lpstr>
      <vt:lpstr>Factions of World of Warcraft</vt:lpstr>
      <vt:lpstr>Races of World of Warcraft</vt:lpstr>
      <vt:lpstr>Classes of World of Warcraft</vt:lpstr>
      <vt:lpstr>Classes of World of Warcraft</vt:lpstr>
      <vt:lpstr>Character Roles IN World of Warcraft</vt:lpstr>
      <vt:lpstr>Play-Styles IN World of Warcraft</vt:lpstr>
      <vt:lpstr>Scientific Approach</vt:lpstr>
      <vt:lpstr>Why Personality and WoW?</vt:lpstr>
      <vt:lpstr>Why This Research?</vt:lpstr>
      <vt:lpstr>Methods</vt:lpstr>
      <vt:lpstr>BFI </vt:lpstr>
      <vt:lpstr>Motivation </vt:lpstr>
      <vt:lpstr>Demographics</vt:lpstr>
      <vt:lpstr>World of Warcraft Probes</vt:lpstr>
      <vt:lpstr>Hypotheses</vt:lpstr>
      <vt:lpstr>Hypotheses</vt:lpstr>
      <vt:lpstr>Hypotheses</vt:lpstr>
      <vt:lpstr>References</vt:lpstr>
      <vt:lpstr>Questions</vt:lpstr>
      <vt:lpstr>Studying Video-Gamers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Rhyse Bendell</dc:creator>
  <cp:lastModifiedBy>James Bendell</cp:lastModifiedBy>
  <cp:revision>42</cp:revision>
  <dcterms:created xsi:type="dcterms:W3CDTF">2019-10-18T00:14:51Z</dcterms:created>
  <dcterms:modified xsi:type="dcterms:W3CDTF">2019-10-23T19:52:34Z</dcterms:modified>
</cp:coreProperties>
</file>